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4389" r:id="rId3"/>
  </p:sldMasterIdLst>
  <p:notesMasterIdLst>
    <p:notesMasterId r:id="rId22"/>
  </p:notesMasterIdLst>
  <p:handoutMasterIdLst>
    <p:handoutMasterId r:id="rId23"/>
  </p:handoutMasterIdLst>
  <p:sldIdLst>
    <p:sldId id="380" r:id="rId4"/>
    <p:sldId id="371" r:id="rId5"/>
    <p:sldId id="378" r:id="rId6"/>
    <p:sldId id="375" r:id="rId7"/>
    <p:sldId id="372" r:id="rId8"/>
    <p:sldId id="373" r:id="rId9"/>
    <p:sldId id="377" r:id="rId10"/>
    <p:sldId id="379" r:id="rId11"/>
    <p:sldId id="389" r:id="rId12"/>
    <p:sldId id="388" r:id="rId13"/>
    <p:sldId id="382" r:id="rId14"/>
    <p:sldId id="383" r:id="rId15"/>
    <p:sldId id="384" r:id="rId16"/>
    <p:sldId id="385" r:id="rId17"/>
    <p:sldId id="386" r:id="rId18"/>
    <p:sldId id="387" r:id="rId19"/>
    <p:sldId id="393" r:id="rId20"/>
    <p:sldId id="392" r:id="rId21"/>
  </p:sldIdLst>
  <p:sldSz cx="12192000" cy="6858000"/>
  <p:notesSz cx="6858000" cy="12057063"/>
  <p:defaultTextStyle>
    <a:defPPr>
      <a:defRPr lang="id-ID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3399"/>
    <a:srgbClr val="FF33CC"/>
    <a:srgbClr val="CCFF66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036" autoAdjust="0"/>
    <p:restoredTop sz="94660"/>
  </p:normalViewPr>
  <p:slideViewPr>
    <p:cSldViewPr snapToGrid="0">
      <p:cViewPr varScale="1">
        <p:scale>
          <a:sx n="74" d="100"/>
          <a:sy n="74" d="100"/>
        </p:scale>
        <p:origin x="208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5E0F4D38-6B57-43B1-9080-4D061EC60E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03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B39EF05-DB5D-4AE0-BC81-1BF19284C0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603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7B768F59-0943-47A9-A670-F8ABE5E5CE57}" type="datetimeFigureOut">
              <a:rPr lang="id-ID"/>
              <a:pPr>
                <a:defRPr/>
              </a:pPr>
              <a:t>17/02/2020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E5CB038-5E76-40A8-B0A8-E37CEB2A6A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1452225"/>
            <a:ext cx="2971800" cy="603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6C819C1-E79C-46D7-9315-92C67A2FE0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11452225"/>
            <a:ext cx="2971800" cy="603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EA37B37-CC09-431F-9734-4B88AB717017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75580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04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04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3E032-E149-4075-B965-BC830D611047}" type="datetimeFigureOut">
              <a:rPr lang="en-GB" smtClean="0"/>
              <a:t>17/02/2020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88913" y="1506538"/>
            <a:ext cx="7235826" cy="4070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802313"/>
            <a:ext cx="5486400" cy="47482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452225"/>
            <a:ext cx="2971800" cy="604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1452225"/>
            <a:ext cx="2971800" cy="604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91AC7-12DC-4846-8022-ED4F38979C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940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98475" y="1406525"/>
            <a:ext cx="6761163" cy="3803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401D5-DC55-4F96-8027-ACC309D61888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956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E15FE0C-0286-4573-AE8A-6069EA264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B8E36-F0E4-4689-97EE-CFBC9B55B97F}" type="datetimeFigureOut">
              <a:rPr lang="id-ID"/>
              <a:pPr>
                <a:defRPr/>
              </a:pPr>
              <a:t>17/02/2020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8AF3A3-DCCB-49B6-AEF9-4EB45300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FAF902-2135-4DE8-9940-F582AE3F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4EED6-B04C-42C7-AED8-2E43F69EB821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4268788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2C7170-3940-45F2-8A3C-CB1771D9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D1FAC-83C3-47B5-8CA0-2DE38E7CA2FA}" type="datetimeFigureOut">
              <a:rPr lang="id-ID"/>
              <a:pPr>
                <a:defRPr/>
              </a:pPr>
              <a:t>17/02/2020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016B6C-7EAE-4193-A752-9F6D6F2A6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44E3092-2A14-4054-8B1B-CCFD6D7B4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B633A-382A-4C77-85C6-6959D4828749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70746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FA7745-960B-412B-BC38-1A263CD30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BA08F-A5AA-461A-B0EC-69939A918CD5}" type="datetimeFigureOut">
              <a:rPr lang="id-ID"/>
              <a:pPr>
                <a:defRPr/>
              </a:pPr>
              <a:t>17/02/2020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18F7E0-74AD-4D94-8288-C973AC8DF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74B97F-2287-4BF0-A3C4-03442AE2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11B24-EA89-41CA-93F0-BB70519151AF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367296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7DC439-CB45-4CE7-B85A-C4EA451CB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BF06B-0918-454B-A296-CA0A7CEF0430}" type="datetimeFigureOut">
              <a:rPr lang="id-ID"/>
              <a:pPr>
                <a:defRPr/>
              </a:pPr>
              <a:t>17/02/2020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4589E5-4C20-4D4F-8E21-C76FB781A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BACF2C-341D-42EB-BF26-A2DC148D5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8CB0B-9451-43CD-ADF8-2849F5E5D1CF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133505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86F3A7-CF29-4292-9412-E802CDF9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806CC-9862-4568-B134-341EEFDAAF44}" type="datetimeFigureOut">
              <a:rPr lang="id-ID"/>
              <a:pPr>
                <a:defRPr/>
              </a:pPr>
              <a:t>17/02/2020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85FA35-FC7E-4647-9598-7E8CD9932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FC11CE-422B-466E-A314-8F5E26304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81873-69EC-406C-95DF-9E66A5C644AE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2330612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3C7E6A-437C-4956-BE63-078A5943F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3C927-9932-452A-B9F9-61B57693D982}" type="datetimeFigureOut">
              <a:rPr lang="id-ID"/>
              <a:pPr>
                <a:defRPr/>
              </a:pPr>
              <a:t>17/02/2020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15D02B-74A1-4EBE-8BA4-014F717F3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272CBD-DB2C-4120-8C89-F9DFC5589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75CC0-41FC-4286-9D2D-70EA08812B18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2013772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C39D75D5-3737-4CF1-99A6-24D9AED6D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998D2-DA13-4A28-A9E5-4D2A2FCEE220}" type="datetimeFigureOut">
              <a:rPr lang="id-ID"/>
              <a:pPr>
                <a:defRPr/>
              </a:pPr>
              <a:t>17/02/2020</a:t>
            </a:fld>
            <a:endParaRPr lang="id-ID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2338DAC8-3E3A-4B68-BBB1-FB67EDE9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A316D2B4-8755-44D8-9AB6-185FDC244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407C1-1910-498A-8ACD-F7EBE00A898C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4202249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AD69B2FD-5E58-4AE9-94A9-CA77188BB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85D41-C0DE-4A7E-B024-2FF285D51C87}" type="datetimeFigureOut">
              <a:rPr lang="id-ID"/>
              <a:pPr>
                <a:defRPr/>
              </a:pPr>
              <a:t>17/02/2020</a:t>
            </a:fld>
            <a:endParaRPr lang="id-ID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98C5C215-9F08-40BC-90A2-EA0E3EB6F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0F0E6628-0E7B-4051-826E-6DA4D1AD1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6230A-BF5B-4F7A-8971-9F2F89DBCA84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856667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F3B38806-EB72-4F56-B424-44B9C4A53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87D06-9141-4AB7-A82B-B83932AD9F8E}" type="datetimeFigureOut">
              <a:rPr lang="id-ID"/>
              <a:pPr>
                <a:defRPr/>
              </a:pPr>
              <a:t>17/02/2020</a:t>
            </a:fld>
            <a:endParaRPr lang="id-ID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920C6D3E-FB95-4878-A61D-8A4A003AD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19C03E58-7167-463D-A810-5AF688B20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7F651-A201-458F-AC5E-C17FCD037953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046084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7348F694-D85B-4283-941C-A69C22D75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1DA34-F8BB-4C30-A640-DC458A03E67C}" type="datetimeFigureOut">
              <a:rPr lang="id-ID"/>
              <a:pPr>
                <a:defRPr/>
              </a:pPr>
              <a:t>17/02/2020</a:t>
            </a:fld>
            <a:endParaRPr lang="id-ID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B5E148B5-46D6-4905-8295-8E33CF1BA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BB9A6670-B36B-4DD4-BE73-90D9844F6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5F6F4-F83C-40B1-BFDF-C74C616D7E9B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842031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C78BD22D-77AA-444A-9A1D-53A9D6FE6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891CF-98DD-4204-BF62-B5C0D06D3425}" type="datetimeFigureOut">
              <a:rPr lang="id-ID"/>
              <a:pPr>
                <a:defRPr/>
              </a:pPr>
              <a:t>17/02/2020</a:t>
            </a:fld>
            <a:endParaRPr lang="id-ID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7CA97500-6A92-4E26-BCD4-50F9E3EFE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AC984F3F-0651-49FC-BCF8-E33CDC911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C2A0A-EA51-4ADB-9769-DCF5A5C4E36D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28283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93C3DF-8787-470F-AD26-BAABD7255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0AABF-84AF-4C89-A9CE-4A4FC1CCD7C5}" type="datetimeFigureOut">
              <a:rPr lang="id-ID"/>
              <a:pPr>
                <a:defRPr/>
              </a:pPr>
              <a:t>17/02/2020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14F88F-C7B4-4B01-9817-236CC9919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FF0D51D-821B-4D28-BA53-BAE1DFC4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C93D1-DB4C-4633-AFD7-7C1524FB439B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4114255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AEBE913-EAF1-42FD-AB9B-738D62DA9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FA263-F9A6-4865-A941-5488CAA98194}" type="datetimeFigureOut">
              <a:rPr lang="id-ID"/>
              <a:pPr>
                <a:defRPr/>
              </a:pPr>
              <a:t>17/02/2020</a:t>
            </a:fld>
            <a:endParaRPr lang="id-ID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181B8539-E90F-4F66-A4D9-FDFB3DF77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B6224E50-963D-45DD-81C4-89B75E884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4E46B-87B8-47B3-ABBB-D4400172383E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346861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D45B1D5-C71F-434A-8E74-24252E288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4CA08-1E87-4685-8C82-DDECFE5654DD}" type="datetimeFigureOut">
              <a:rPr lang="id-ID"/>
              <a:pPr>
                <a:defRPr/>
              </a:pPr>
              <a:t>17/02/2020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2370DA-6FF7-4820-BEEC-E0A85AD30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2DB94B-A052-45E5-AED0-2232E4692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F4567-3F9A-4FED-803C-C932E234CD72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366610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E30E75-DAE5-47F3-8A3C-808871A05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46741-5782-4F13-AD23-0B1F659A7FE3}" type="datetimeFigureOut">
              <a:rPr lang="id-ID"/>
              <a:pPr>
                <a:defRPr/>
              </a:pPr>
              <a:t>17/02/2020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CA8E85-C5F3-46D3-BBBA-05ABA3198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B318D0-2548-496D-B7C2-685832E2E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D1089-30C1-4E6F-8274-F4065627985A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22612999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>
                <a:solidFill>
                  <a:srgbClr val="073E87"/>
                </a:solidFill>
              </a:rPr>
              <a:pPr/>
              <a:t>2/17/2020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64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>
                <a:solidFill>
                  <a:srgbClr val="073E87"/>
                </a:solidFill>
              </a:rPr>
              <a:pPr/>
              <a:t>2/17/2020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40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ndara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ndara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ndar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>
                <a:solidFill>
                  <a:srgbClr val="073E87"/>
                </a:solidFill>
              </a:rPr>
              <a:pPr/>
              <a:t>2/17/2020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87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>
                <a:solidFill>
                  <a:srgbClr val="073E87"/>
                </a:solidFill>
              </a:rPr>
              <a:pPr/>
              <a:t>2/17/2020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995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>
                <a:solidFill>
                  <a:srgbClr val="073E87"/>
                </a:solidFill>
              </a:rPr>
              <a:pPr/>
              <a:t>2/17/2020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623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>
                <a:solidFill>
                  <a:srgbClr val="073E87"/>
                </a:solidFill>
              </a:rPr>
              <a:pPr/>
              <a:t>2/17/2020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96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>
                <a:solidFill>
                  <a:srgbClr val="073E87"/>
                </a:solidFill>
              </a:rPr>
              <a:pPr/>
              <a:t>2/17/2020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AD1550-78AD-4F9B-958B-99C4D37D2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A95E8-B30C-4588-B7C5-27CF454C9657}" type="datetimeFigureOut">
              <a:rPr lang="id-ID"/>
              <a:pPr>
                <a:defRPr/>
              </a:pPr>
              <a:t>17/02/2020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EF6C68-56B7-4A33-831B-270C473C5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40598C-133D-4EE1-B63D-763E3C6D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12EB0-01FA-4A7C-BE06-733E8A52A144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1071485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>
                <a:solidFill>
                  <a:srgbClr val="073E87"/>
                </a:solidFill>
              </a:rPr>
              <a:pPr/>
              <a:t>2/17/2020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235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>
                <a:solidFill>
                  <a:srgbClr val="073E87"/>
                </a:solidFill>
              </a:rPr>
              <a:pPr/>
              <a:t>2/17/2020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659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>
                <a:solidFill>
                  <a:srgbClr val="073E87"/>
                </a:solidFill>
              </a:rPr>
              <a:pPr/>
              <a:t>2/17/2020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295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>
                <a:solidFill>
                  <a:srgbClr val="073E87"/>
                </a:solidFill>
              </a:rPr>
              <a:pPr/>
              <a:t>2/17/2020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25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3741B42-8FA9-490F-A539-E2C567FFC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310A4-EEDB-4D38-A4F8-D248AA7F25E7}" type="datetimeFigureOut">
              <a:rPr lang="id-ID"/>
              <a:pPr>
                <a:defRPr/>
              </a:pPr>
              <a:t>17/02/2020</a:t>
            </a:fld>
            <a:endParaRPr lang="id-ID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BBFA95D5-D44E-41D0-B493-17F4CE292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66822C02-BFB5-4DE3-B3B3-E366738CE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097F1-5C58-4D08-9C34-6A1F0F2D62F8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250578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A30013C6-C141-474C-96C7-FF60FFFB3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99B5F-1C62-4D79-B19E-C620188DB9B2}" type="datetimeFigureOut">
              <a:rPr lang="id-ID"/>
              <a:pPr>
                <a:defRPr/>
              </a:pPr>
              <a:t>17/02/2020</a:t>
            </a:fld>
            <a:endParaRPr lang="id-ID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1FDC215D-BAF7-49D9-BF42-38F479D77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0A9DD67F-1036-483D-95AC-B924F2B0B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43FFB-9A97-4FE4-9B5E-CA73A50DC14C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510414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879D0198-5FC9-4FF2-96C0-52AA6A22C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8C139-F416-4FA9-AB6C-C5079F5EE7A4}" type="datetimeFigureOut">
              <a:rPr lang="id-ID"/>
              <a:pPr>
                <a:defRPr/>
              </a:pPr>
              <a:t>17/02/2020</a:t>
            </a:fld>
            <a:endParaRPr lang="id-ID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84F95E87-AD1E-4746-9065-D5AA2AFC8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924645D8-0A13-4FCD-96EE-5536D6E9A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AC5418-482B-4920-B4A5-16B14DEEAC8D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770443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37E1D8F5-757F-41E2-8EDD-E71FF56C5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217C2-6130-432F-B2A5-FD08891C68DE}" type="datetimeFigureOut">
              <a:rPr lang="id-ID"/>
              <a:pPr>
                <a:defRPr/>
              </a:pPr>
              <a:t>17/02/2020</a:t>
            </a:fld>
            <a:endParaRPr lang="id-ID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8A3973D7-0B74-4642-B049-545EA7706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5F4A86BA-C946-47D9-990F-ABEE9DFC3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8EB11-27B0-4FA5-934B-782BF40B2FB5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3972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3841C553-5D3D-4E8C-B569-E1EDBB059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42B76-AC5B-41D0-B172-908720039884}" type="datetimeFigureOut">
              <a:rPr lang="id-ID"/>
              <a:pPr>
                <a:defRPr/>
              </a:pPr>
              <a:t>17/02/2020</a:t>
            </a:fld>
            <a:endParaRPr lang="id-ID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A45525FF-78EC-4C71-9916-326147478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5EAAB364-4BFA-4551-BE70-EF2C8E87C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A0C6F-FDC5-4D97-906E-81AAF9EA4F1D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83793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EF84F9DC-BD33-4966-BC70-BB2B99676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DB1B2-5013-43EE-877A-1613A0689565}" type="datetimeFigureOut">
              <a:rPr lang="id-ID"/>
              <a:pPr>
                <a:defRPr/>
              </a:pPr>
              <a:t>17/02/2020</a:t>
            </a:fld>
            <a:endParaRPr lang="id-ID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C3D5718-8F7E-4250-90A6-452E0198C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3D682C51-8777-4D4B-B08C-B14409FFB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B627F-5F26-46D9-95B5-373D9546CB6F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85306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9E88FA8A-F613-4A07-B403-7092BEC0C04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title style</a:t>
            </a:r>
            <a:endParaRPr lang="id-ID" altLang="id-ID"/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89CC99F7-D38D-473F-8A8E-F18FBB7942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  <a:endParaRPr lang="id-ID" altLang="id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0941FE-DCED-4CCC-9DF1-9E676AFB6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8CF571-993C-4F4A-950D-BC185637EE25}" type="datetimeFigureOut">
              <a:rPr lang="id-ID"/>
              <a:pPr>
                <a:defRPr/>
              </a:pPr>
              <a:t>17/02/2020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2CA0608-4701-4511-8D41-84A7E4CD6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E1D512-3A62-4105-A17B-1A97B9F09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1522FB2-91E2-4E20-B210-3A992F9379FB}" type="slidenum">
              <a:rPr lang="id-ID" altLang="id-ID"/>
              <a:pPr/>
              <a:t>‹#›</a:t>
            </a:fld>
            <a:endParaRPr lang="id-ID" alt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  <p:sldLayoutId id="2147484375" r:id="rId9"/>
    <p:sldLayoutId id="2147484376" r:id="rId10"/>
    <p:sldLayoutId id="214748437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="" xmlns:a16="http://schemas.microsoft.com/office/drawing/2014/main" id="{4B45768B-4F51-49B8-BC53-14CE9D80E9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="" xmlns:a16="http://schemas.microsoft.com/office/drawing/2014/main" id="{529FF5F3-4FBD-40D8-85C1-3AD12F1B67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30E6D1-8416-46F7-9A32-280E5C23A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D8A81A-A359-491E-8305-7D45450E3649}" type="datetimeFigureOut">
              <a:rPr lang="id-ID"/>
              <a:pPr>
                <a:defRPr/>
              </a:pPr>
              <a:t>17/02/2020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ED29642-4EBF-4F4D-B2F8-8A6598CF3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C1F337-0DB1-4B5B-A232-54A09EC74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5BF5B66-3601-4612-B729-8E8515022DFC}" type="slidenum">
              <a:rPr lang="id-ID" altLang="id-ID"/>
              <a:pPr/>
              <a:t>‹#›</a:t>
            </a:fld>
            <a:endParaRPr lang="id-ID" alt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79" r:id="rId2"/>
    <p:sldLayoutId id="2147484380" r:id="rId3"/>
    <p:sldLayoutId id="2147484381" r:id="rId4"/>
    <p:sldLayoutId id="2147484382" r:id="rId5"/>
    <p:sldLayoutId id="2147484383" r:id="rId6"/>
    <p:sldLayoutId id="2147484384" r:id="rId7"/>
    <p:sldLayoutId id="2147484385" r:id="rId8"/>
    <p:sldLayoutId id="2147484386" r:id="rId9"/>
    <p:sldLayoutId id="2147484387" r:id="rId10"/>
    <p:sldLayoutId id="214748438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black"/>
                </a:solidFill>
                <a:latin typeface="Candara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D1D110F-3F4E-48D9-B8AA-5D0E825AFDBA}" type="datetime1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2/17/2020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87D7A59-36E2-48B9-B146-C1E59501F63F}" type="slidenum">
              <a:rPr lang="en-US" smtClean="0">
                <a:solidFill>
                  <a:srgbClr val="073E87"/>
                </a:solidFill>
                <a:latin typeface="Candar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2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117E7FB-5798-42A2-8937-C780C0DB8F61}"/>
              </a:ext>
            </a:extLst>
          </p:cNvPr>
          <p:cNvGrpSpPr/>
          <p:nvPr/>
        </p:nvGrpSpPr>
        <p:grpSpPr>
          <a:xfrm>
            <a:off x="2063552" y="5085185"/>
            <a:ext cx="7601042" cy="931067"/>
            <a:chOff x="149787" y="3556278"/>
            <a:chExt cx="6837792" cy="1359754"/>
          </a:xfrm>
        </p:grpSpPr>
        <p:pic>
          <p:nvPicPr>
            <p:cNvPr id="9" name="Picture 3">
              <a:extLst>
                <a:ext uri="{FF2B5EF4-FFF2-40B4-BE49-F238E27FC236}">
                  <a16:creationId xmlns="" xmlns:a16="http://schemas.microsoft.com/office/drawing/2014/main" id="{A7C2EBBA-C5A8-416C-BCB5-2FD7A8B24D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9787" y="3556278"/>
              <a:ext cx="1607963" cy="13574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0" name="Picture 4">
              <a:extLst>
                <a:ext uri="{FF2B5EF4-FFF2-40B4-BE49-F238E27FC236}">
                  <a16:creationId xmlns="" xmlns:a16="http://schemas.microsoft.com/office/drawing/2014/main" id="{98F30FF3-9B5B-4827-B3F8-B8E9BDE1A9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58641" y="3568119"/>
              <a:ext cx="1668562" cy="13087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1" name="Picture 2" descr="http://www.hargasumut.org/upload/bawangmerah.jpg">
              <a:extLst>
                <a:ext uri="{FF2B5EF4-FFF2-40B4-BE49-F238E27FC236}">
                  <a16:creationId xmlns="" xmlns:a16="http://schemas.microsoft.com/office/drawing/2014/main" id="{920A2026-E3BA-4B19-9C25-6AE8BA5297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998" y="3571913"/>
              <a:ext cx="1668562" cy="133651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2" name="Picture 4" descr="https://farm6.staticflickr.com/5767/21048000968_f5951ffdc9_z.jpg">
              <a:extLst>
                <a:ext uri="{FF2B5EF4-FFF2-40B4-BE49-F238E27FC236}">
                  <a16:creationId xmlns="" xmlns:a16="http://schemas.microsoft.com/office/drawing/2014/main" id="{2D0B5094-1D01-40F1-A056-937186E615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9017" y="3564300"/>
              <a:ext cx="1668562" cy="135173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4" name="Rounded Rectangle 11">
            <a:extLst>
              <a:ext uri="{FF2B5EF4-FFF2-40B4-BE49-F238E27FC236}">
                <a16:creationId xmlns="" xmlns:a16="http://schemas.microsoft.com/office/drawing/2014/main" id="{9BA35C3F-2666-459F-9B68-A5F8C2B80179}"/>
              </a:ext>
            </a:extLst>
          </p:cNvPr>
          <p:cNvSpPr/>
          <p:nvPr/>
        </p:nvSpPr>
        <p:spPr>
          <a:xfrm>
            <a:off x="1524000" y="1603133"/>
            <a:ext cx="9144000" cy="1658934"/>
          </a:xfrm>
          <a:prstGeom prst="round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Britannic Bold" panose="020B0903060703020204" pitchFamily="34" charset="0"/>
                <a:cs typeface="Calibri" panose="020F0502020204030204" pitchFamily="34" charset="0"/>
              </a:rPr>
              <a:t>RENCANA KERJA (RENJA)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prstClr val="black"/>
                </a:solidFill>
                <a:latin typeface="Britannic Bold" panose="020B0903060703020204" pitchFamily="34" charset="0"/>
                <a:cs typeface="Calibri" panose="020F0502020204030204" pitchFamily="34" charset="0"/>
              </a:rPr>
              <a:t>DINAS PANGAN, TANAMAN PANGAN DAN HORTIKULTRA TAHUN 2021</a:t>
            </a:r>
            <a:endParaRPr lang="en-US" sz="3200" b="1" dirty="0">
              <a:solidFill>
                <a:prstClr val="black"/>
              </a:solidFill>
              <a:latin typeface="Britannic Bold" panose="020B090306070302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27304" y="3262067"/>
            <a:ext cx="7537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Candara" panose="020E0502030303020204" pitchFamily="34" charset="0"/>
              </a:rPr>
              <a:t>Oleh</a:t>
            </a:r>
            <a:r>
              <a:rPr lang="en-US" sz="2400" b="1" dirty="0">
                <a:latin typeface="Candara" panose="020E0502030303020204" pitchFamily="34" charset="0"/>
              </a:rPr>
              <a:t> : </a:t>
            </a:r>
          </a:p>
          <a:p>
            <a:pPr algn="ctr"/>
            <a:r>
              <a:rPr lang="en-US" sz="2400" b="1" dirty="0" smtClean="0">
                <a:latin typeface="Candara" panose="020E0502030303020204" pitchFamily="34" charset="0"/>
              </a:rPr>
              <a:t>KEPALA DINAS PANGAN, TANAMAN PANGAN DAN HORTIKULTURA PROVINSI RIAU</a:t>
            </a:r>
            <a:endParaRPr lang="en-US" sz="2000" b="1" i="1" dirty="0">
              <a:latin typeface="Candara" panose="020E0502030303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5173" y="4492103"/>
            <a:ext cx="7510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err="1" smtClean="0">
                <a:latin typeface="Candara" panose="020E0502030303020204" pitchFamily="34" charset="0"/>
              </a:rPr>
              <a:t>Pekanbaru</a:t>
            </a:r>
            <a:r>
              <a:rPr lang="en-US" sz="1600" b="1" i="1" dirty="0" smtClean="0">
                <a:latin typeface="Candara" panose="020E0502030303020204" pitchFamily="34" charset="0"/>
              </a:rPr>
              <a:t>, 18 </a:t>
            </a:r>
            <a:r>
              <a:rPr lang="en-US" sz="1600" b="1" i="1" dirty="0" err="1" smtClean="0">
                <a:latin typeface="Candara" panose="020E0502030303020204" pitchFamily="34" charset="0"/>
              </a:rPr>
              <a:t>Februari</a:t>
            </a:r>
            <a:r>
              <a:rPr lang="en-US" sz="1600" b="1" i="1" dirty="0" smtClean="0">
                <a:latin typeface="Candara" panose="020E0502030303020204" pitchFamily="34" charset="0"/>
              </a:rPr>
              <a:t> 2020</a:t>
            </a:r>
            <a:endParaRPr lang="en-US" sz="1600" b="1" i="1" dirty="0">
              <a:latin typeface="Candara" panose="020E0502030303020204" pitchFamily="34" charset="0"/>
            </a:endParaRPr>
          </a:p>
        </p:txBody>
      </p:sp>
      <p:pic>
        <p:nvPicPr>
          <p:cNvPr id="17" name="Picture 7" descr="E:\FOTO MALAI INPARI\INPARI2-C.jpg">
            <a:extLst>
              <a:ext uri="{FF2B5EF4-FFF2-40B4-BE49-F238E27FC236}">
                <a16:creationId xmlns="" xmlns:a16="http://schemas.microsoft.com/office/drawing/2014/main" id="{496AA99F-3DA3-423D-8B8D-BD32F02FD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38855" y="5085185"/>
            <a:ext cx="1836842" cy="925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1276" y="5093293"/>
            <a:ext cx="1854811" cy="9177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26566" y="579648"/>
            <a:ext cx="938865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50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DINAS PANGAN, TANAMAN PANGAN DAN HORTIKULTURA </a:t>
            </a:r>
            <a:r>
              <a:rPr lang="en-US" sz="2800" dirty="0" smtClean="0"/>
              <a:t>PROVINSI </a:t>
            </a:r>
            <a:r>
              <a:rPr lang="en-US" sz="2800" dirty="0"/>
              <a:t>RIAU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295400"/>
            <a:ext cx="7772400" cy="1676400"/>
          </a:xfrm>
        </p:spPr>
        <p:txBody>
          <a:bodyPr/>
          <a:lstStyle/>
          <a:p>
            <a:r>
              <a:rPr lang="en-US" dirty="0" smtClean="0"/>
              <a:t>PROGRAM DAN KEGIATAN TAHUN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06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A close up of a plant&#10;&#10;Description generated with very high confidence">
            <a:extLst>
              <a:ext uri="{FF2B5EF4-FFF2-40B4-BE49-F238E27FC236}">
                <a16:creationId xmlns:a16="http://schemas.microsoft.com/office/drawing/2014/main" xmlns="" id="{65E5D6F9-B4E7-494D-A1ED-440E10C587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8046" r="36964"/>
          <a:stretch/>
        </p:blipFill>
        <p:spPr>
          <a:xfrm>
            <a:off x="1524021" y="283028"/>
            <a:ext cx="4635571" cy="61177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5401" y="258165"/>
            <a:ext cx="5334001" cy="6117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Franklin Gothic Medium Con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21" y="2286001"/>
            <a:ext cx="37337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 Black" pitchFamily="34" charset="0"/>
              </a:rPr>
              <a:t>Program </a:t>
            </a:r>
            <a:r>
              <a:rPr lang="en-US" sz="3200" dirty="0" err="1">
                <a:latin typeface="Arial Black" pitchFamily="34" charset="0"/>
              </a:rPr>
              <a:t>Peningkatan</a:t>
            </a:r>
            <a:r>
              <a:rPr lang="en-US" sz="3200" dirty="0">
                <a:latin typeface="Arial Black" pitchFamily="34" charset="0"/>
              </a:rPr>
              <a:t> </a:t>
            </a:r>
          </a:p>
          <a:p>
            <a:r>
              <a:rPr lang="en-US" sz="3200" dirty="0" err="1">
                <a:latin typeface="Arial Black" pitchFamily="34" charset="0"/>
              </a:rPr>
              <a:t>Ketahanan</a:t>
            </a: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err="1">
                <a:latin typeface="Arial Black" pitchFamily="34" charset="0"/>
              </a:rPr>
              <a:t>Pangan</a:t>
            </a:r>
            <a:r>
              <a:rPr lang="en-US" sz="3200" dirty="0">
                <a:latin typeface="Arial Black" pitchFamily="34" charset="0"/>
              </a:rPr>
              <a:t>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2998"/>
              </p:ext>
            </p:extLst>
          </p:nvPr>
        </p:nvGraphicFramePr>
        <p:xfrm>
          <a:off x="5195843" y="533400"/>
          <a:ext cx="5167357" cy="56387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380"/>
                <a:gridCol w="1765839"/>
                <a:gridCol w="1467274"/>
                <a:gridCol w="1594864"/>
              </a:tblGrid>
              <a:tr h="4615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Kegiatan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Indikator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volume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64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Franklin Gothic Medium Cond" pitchFamily="34" charset="0"/>
                        </a:rPr>
                        <a:t> Pengembangan Ketersediaan Pangan Lokal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Jumlah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Sarana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Pangan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Lokal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dibangun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3 Unit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64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Jaringan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Distribusi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Pasokan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Pangan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Jumlah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kerjasama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4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Kerjasama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64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Penguatan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Cadangan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Pangan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Pemerintah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Daerah Riau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jumlah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cadangan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pangan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pokok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3 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970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Franklin Gothic Medium Cond" pitchFamily="34" charset="0"/>
                        </a:rPr>
                        <a:t> Penyusunan Rancangan Penetapan Harga Minimum Pangan Lokal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jumlah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rekomendasi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1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Rekomendasi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64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400" u="none" strike="noStrike">
                          <a:effectLst/>
                          <a:latin typeface="Franklin Gothic Medium Cond" pitchFamily="34" charset="0"/>
                        </a:rPr>
                        <a:t> Promosi dan Edukasi Pangan Lokal 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jumlah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orang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5000 Orang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64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Franklin Gothic Medium Cond" pitchFamily="34" charset="0"/>
                        </a:rPr>
                        <a:t> Diversifikasi Produk Pangan Lokal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Jumlah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produk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pangan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lokal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dikembangkan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11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Kelompok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970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effectLst/>
                          <a:latin typeface="Franklin Gothic Medium Cond" pitchFamily="34" charset="0"/>
                        </a:rPr>
                        <a:t> Peningkatan Pengendalian Kerentanan Pangan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Jumlah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Peserta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FGD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dan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Jumlah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Peserta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Review Data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149 Orang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93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A close up of a plant&#10;&#10;Description generated with very high confidence">
            <a:extLst>
              <a:ext uri="{FF2B5EF4-FFF2-40B4-BE49-F238E27FC236}">
                <a16:creationId xmlns:a16="http://schemas.microsoft.com/office/drawing/2014/main" xmlns="" id="{65E5D6F9-B4E7-494D-A1ED-440E10C587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8046" r="36964"/>
          <a:stretch/>
        </p:blipFill>
        <p:spPr>
          <a:xfrm>
            <a:off x="1524021" y="283028"/>
            <a:ext cx="4635571" cy="61177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5401" y="283028"/>
            <a:ext cx="5334001" cy="6117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Franklin Gothic Medium Con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21" y="2286001"/>
            <a:ext cx="37337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 Black" pitchFamily="34" charset="0"/>
              </a:rPr>
              <a:t>Program </a:t>
            </a:r>
            <a:r>
              <a:rPr lang="en-US" sz="3200" dirty="0" err="1">
                <a:latin typeface="Arial Black" pitchFamily="34" charset="0"/>
              </a:rPr>
              <a:t>Peningkatan</a:t>
            </a:r>
            <a:r>
              <a:rPr lang="en-US" sz="3200" dirty="0">
                <a:latin typeface="Arial Black" pitchFamily="34" charset="0"/>
              </a:rPr>
              <a:t> </a:t>
            </a:r>
          </a:p>
          <a:p>
            <a:r>
              <a:rPr lang="en-US" sz="3200" dirty="0" err="1">
                <a:latin typeface="Arial Black" pitchFamily="34" charset="0"/>
              </a:rPr>
              <a:t>Ketahanan</a:t>
            </a: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err="1">
                <a:latin typeface="Arial Black" pitchFamily="34" charset="0"/>
              </a:rPr>
              <a:t>Pangan</a:t>
            </a:r>
            <a:r>
              <a:rPr lang="en-US" sz="3200" dirty="0">
                <a:latin typeface="Arial Black" pitchFamily="34" charset="0"/>
              </a:rPr>
              <a:t>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5225144" y="533400"/>
          <a:ext cx="5138056" cy="56387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456"/>
                <a:gridCol w="1755826"/>
                <a:gridCol w="1458954"/>
                <a:gridCol w="1585820"/>
              </a:tblGrid>
              <a:tr h="4615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No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Kegiatan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Indikator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volume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64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Franklin Gothic Medium Cond" pitchFamily="34" charset="0"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400" u="none" strike="noStrike" dirty="0">
                          <a:effectLst/>
                          <a:latin typeface="Franklin Gothic Medium Cond" pitchFamily="34" charset="0"/>
                        </a:rPr>
                        <a:t> Pengelolaan Sistem Kewaspadaan Pangan dan Gizi 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Frekwensi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Pengelolaan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Sistem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Franklin Gothic Medium Cond" pitchFamily="34" charset="0"/>
                        </a:rPr>
                        <a:t>24 Orang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64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Franklin Gothic Medium Cond" pitchFamily="34" charset="0"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Pengelolaan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Pemanfaatan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Pekarangan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jumlah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kelompok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6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Kab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/Kota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64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Franklin Gothic Medium Cond" pitchFamily="34" charset="0"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400" u="none" strike="noStrike" dirty="0">
                          <a:effectLst/>
                          <a:latin typeface="Franklin Gothic Medium Cond" pitchFamily="34" charset="0"/>
                        </a:rPr>
                        <a:t> Analisis Situasi Konsumsi Pangan Penduduk 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Franklin Gothic Medium Cond" pitchFamily="34" charset="0"/>
                        </a:rPr>
                        <a:t>jumlah laporan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84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Skor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PPH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Konsumsi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970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Franklin Gothic Medium Cond" pitchFamily="34" charset="0"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Analisis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Ketersediaan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Pangan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jumlah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laporan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1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Laporan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64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Franklin Gothic Medium Cond" pitchFamily="34" charset="0"/>
                        </a:rPr>
                        <a:t>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Penanganan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Daerah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Rawan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Pangan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Kronis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jumlah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bantuan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pangan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6 Ton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647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Franklin Gothic Medium Cond" pitchFamily="34" charset="0"/>
                        </a:rPr>
                        <a:t>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1400" u="none" strike="noStrike" dirty="0">
                          <a:effectLst/>
                          <a:latin typeface="Franklin Gothic Medium Cond" pitchFamily="34" charset="0"/>
                        </a:rPr>
                        <a:t> Pengawasan Keamanan Pangan Segar Distribusi Lintas Kab/Kota </a:t>
                      </a: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Jumlah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pangan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segar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yang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diawasi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(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sampel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100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Sampel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970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Franklin Gothic Medium Cond" pitchFamily="34" charset="0"/>
                        </a:rPr>
                        <a:t>14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Sertifikasi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Pangan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Segar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Asal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Tumbuhan</a:t>
                      </a:r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Franklin Gothic Medium Cond" pitchFamily="34" charset="0"/>
                        </a:rPr>
                        <a:t>jumlah sertifikat prima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Franklin Gothic Medium Cond" pitchFamily="34" charset="0"/>
                        </a:rPr>
                        <a:t>30 </a:t>
                      </a:r>
                      <a:r>
                        <a:rPr lang="en-US" sz="1400" u="none" strike="noStrike" dirty="0" err="1">
                          <a:effectLst/>
                          <a:latin typeface="Franklin Gothic Medium Cond" pitchFamily="34" charset="0"/>
                        </a:rPr>
                        <a:t>Sertifikat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75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A close up of a plant&#10;&#10;Description generated with very high confidence">
            <a:extLst>
              <a:ext uri="{FF2B5EF4-FFF2-40B4-BE49-F238E27FC236}">
                <a16:creationId xmlns:a16="http://schemas.microsoft.com/office/drawing/2014/main" xmlns="" id="{65E5D6F9-B4E7-494D-A1ED-440E10C587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8046" r="36964"/>
          <a:stretch/>
        </p:blipFill>
        <p:spPr>
          <a:xfrm>
            <a:off x="1529697" y="283028"/>
            <a:ext cx="4629895" cy="61177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5401" y="283028"/>
            <a:ext cx="5334001" cy="6117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Franklin Gothic Medium Con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9697" y="1572199"/>
            <a:ext cx="357570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 Black" pitchFamily="34" charset="0"/>
              </a:rPr>
              <a:t>Program </a:t>
            </a:r>
            <a:r>
              <a:rPr lang="en-US" sz="3200" dirty="0" err="1">
                <a:latin typeface="Arial Black" pitchFamily="34" charset="0"/>
              </a:rPr>
              <a:t>Peningkatan</a:t>
            </a: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err="1">
                <a:latin typeface="Arial Black" pitchFamily="34" charset="0"/>
              </a:rPr>
              <a:t>Produksi</a:t>
            </a:r>
            <a:r>
              <a:rPr lang="en-US" sz="3200" dirty="0">
                <a:latin typeface="Arial Black" pitchFamily="34" charset="0"/>
              </a:rPr>
              <a:t>, </a:t>
            </a:r>
            <a:r>
              <a:rPr lang="en-US" sz="3200" dirty="0" err="1">
                <a:latin typeface="Arial Black" pitchFamily="34" charset="0"/>
              </a:rPr>
              <a:t>Produktivitas</a:t>
            </a: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err="1">
                <a:latin typeface="Arial Black" pitchFamily="34" charset="0"/>
              </a:rPr>
              <a:t>dan</a:t>
            </a: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err="1">
                <a:latin typeface="Arial Black" pitchFamily="34" charset="0"/>
              </a:rPr>
              <a:t>Mutu</a:t>
            </a: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err="1">
                <a:latin typeface="Arial Black" pitchFamily="34" charset="0"/>
              </a:rPr>
              <a:t>Hasil</a:t>
            </a: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err="1">
                <a:latin typeface="Arial Black" pitchFamily="34" charset="0"/>
              </a:rPr>
              <a:t>Pertanian</a:t>
            </a:r>
            <a:r>
              <a:rPr lang="en-US" sz="3200" dirty="0">
                <a:latin typeface="Arial Black" pitchFamily="34" charset="0"/>
              </a:rPr>
              <a:t>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5225144" y="533401"/>
          <a:ext cx="5138056" cy="5608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456"/>
                <a:gridCol w="1755826"/>
                <a:gridCol w="1458954"/>
                <a:gridCol w="1585820"/>
              </a:tblGrid>
              <a:tr h="2610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Franklin Gothic Medium Cond" pitchFamily="34" charset="0"/>
                        </a:rPr>
                        <a:t>No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  <a:latin typeface="Franklin Gothic Medium Cond" pitchFamily="34" charset="0"/>
                        </a:rPr>
                        <a:t>Kegiatan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  <a:latin typeface="Franklin Gothic Medium Cond" pitchFamily="34" charset="0"/>
                        </a:rPr>
                        <a:t>Indikator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Franklin Gothic Medium Cond" pitchFamily="34" charset="0"/>
                        </a:rPr>
                        <a:t>volume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491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1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Perluasan Areal Tanaman Pangan melalui Rehabilitasi sawah terlantar 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Luas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Sawah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yang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direhab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150 Ha</a:t>
                      </a:r>
                    </a:p>
                  </a:txBody>
                  <a:tcPr marL="0" marR="0" marT="0" marB="0">
                    <a:noFill/>
                  </a:tcPr>
                </a:tc>
              </a:tr>
              <a:tr h="491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2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Peningkatan Ekstenslfikasl Tanaman Serealia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Luas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Panen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Pengembangan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padi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dan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jagung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2330 Ha</a:t>
                      </a:r>
                    </a:p>
                  </a:txBody>
                  <a:tcPr marL="0" marR="0" marT="0" marB="0">
                    <a:noFill/>
                  </a:tcPr>
                </a:tc>
              </a:tr>
              <a:tr h="655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3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Peningkatan Ekstensifikasi Tanaman Aneka Kacang-kacangan dan umbi-umbian (AKABI)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luas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panen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pengembangan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kedelai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dan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ubi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kayu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100 Ha</a:t>
                      </a:r>
                    </a:p>
                  </a:txBody>
                  <a:tcPr marL="0" marR="0" marT="0" marB="0">
                    <a:noFill/>
                  </a:tcPr>
                </a:tc>
              </a:tr>
              <a:tr h="549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4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Pengembangan Kawasan Produksi Buah buahan dan Tanaman Hias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n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luas tanaman buah-buahan yang di kembangkan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15 Ha</a:t>
                      </a:r>
                    </a:p>
                  </a:txBody>
                  <a:tcPr marL="0" marR="0" marT="0" marB="0">
                    <a:noFill/>
                  </a:tcPr>
                </a:tc>
              </a:tr>
              <a:tr h="6552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5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Pengawasan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dan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sertifikasi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benih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tanaman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pangan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,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Hortikultura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Jumlah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sertifikasi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benih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hortikultura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;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jumlah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sertifikasi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benih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tanaman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pangan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210200 Label/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sertifikasi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491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6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Penilaian Kultivar dan Pengujian Benih Tanaman Pangan Hortikultura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jumlah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pohon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/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tanaman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induk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yang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dinilai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2762 Batang</a:t>
                      </a:r>
                    </a:p>
                  </a:txBody>
                  <a:tcPr marL="0" marR="0" marT="0" marB="0">
                    <a:noFill/>
                  </a:tcPr>
                </a:tc>
              </a:tr>
              <a:tr h="5490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7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Intensifikasi Tanaman Hortikultura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jumlah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tanaman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yang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direhabilitasi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Nenas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/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manggis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)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45 Ha</a:t>
                      </a:r>
                    </a:p>
                  </a:txBody>
                  <a:tcPr marL="0" marR="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2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A close up of a plant&#10;&#10;Description generated with very high confidence">
            <a:extLst>
              <a:ext uri="{FF2B5EF4-FFF2-40B4-BE49-F238E27FC236}">
                <a16:creationId xmlns:a16="http://schemas.microsoft.com/office/drawing/2014/main" xmlns="" id="{65E5D6F9-B4E7-494D-A1ED-440E10C587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8046" r="36964"/>
          <a:stretch/>
        </p:blipFill>
        <p:spPr>
          <a:xfrm>
            <a:off x="1524021" y="283028"/>
            <a:ext cx="4635571" cy="61177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5401" y="283028"/>
            <a:ext cx="5334001" cy="6117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Franklin Gothic Medium Con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1572199"/>
            <a:ext cx="3429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 Black" pitchFamily="34" charset="0"/>
              </a:rPr>
              <a:t>Program </a:t>
            </a:r>
            <a:r>
              <a:rPr lang="en-US" sz="3200" dirty="0" err="1">
                <a:latin typeface="Arial Black" pitchFamily="34" charset="0"/>
              </a:rPr>
              <a:t>Peningkatan</a:t>
            </a: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err="1">
                <a:latin typeface="Arial Black" pitchFamily="34" charset="0"/>
              </a:rPr>
              <a:t>Produksi</a:t>
            </a:r>
            <a:r>
              <a:rPr lang="en-US" sz="3200" dirty="0">
                <a:latin typeface="Arial Black" pitchFamily="34" charset="0"/>
              </a:rPr>
              <a:t>, </a:t>
            </a:r>
            <a:r>
              <a:rPr lang="en-US" sz="3200" dirty="0" err="1">
                <a:latin typeface="Arial Black" pitchFamily="34" charset="0"/>
              </a:rPr>
              <a:t>Produktivitas</a:t>
            </a: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err="1">
                <a:latin typeface="Arial Black" pitchFamily="34" charset="0"/>
              </a:rPr>
              <a:t>dan</a:t>
            </a: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err="1">
                <a:latin typeface="Arial Black" pitchFamily="34" charset="0"/>
              </a:rPr>
              <a:t>Mutu</a:t>
            </a: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err="1">
                <a:latin typeface="Arial Black" pitchFamily="34" charset="0"/>
              </a:rPr>
              <a:t>Hasil</a:t>
            </a: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err="1">
                <a:latin typeface="Arial Black" pitchFamily="34" charset="0"/>
              </a:rPr>
              <a:t>Pertanian</a:t>
            </a:r>
            <a:r>
              <a:rPr lang="en-US" sz="3200" dirty="0">
                <a:latin typeface="Arial Black" pitchFamily="34" charset="0"/>
              </a:rPr>
              <a:t>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5225144" y="533401"/>
          <a:ext cx="5138056" cy="54863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456"/>
                <a:gridCol w="1755826"/>
                <a:gridCol w="1458954"/>
                <a:gridCol w="1585820"/>
              </a:tblGrid>
              <a:tr h="3062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Franklin Gothic Medium Cond" pitchFamily="34" charset="0"/>
                        </a:rPr>
                        <a:t>No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  <a:latin typeface="Franklin Gothic Medium Cond" pitchFamily="34" charset="0"/>
                        </a:rPr>
                        <a:t>Kegiatan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  <a:latin typeface="Franklin Gothic Medium Cond" pitchFamily="34" charset="0"/>
                        </a:rPr>
                        <a:t>Indikator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Franklin Gothic Medium Cond" pitchFamily="34" charset="0"/>
                        </a:rPr>
                        <a:t>volume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548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8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Intensifikasi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Tanaman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Serelia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jumlah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luas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tanaman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padi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/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jagung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1471 Ha</a:t>
                      </a:r>
                    </a:p>
                  </a:txBody>
                  <a:tcPr marL="0" marR="0" marT="0" marB="0">
                    <a:noFill/>
                  </a:tcPr>
                </a:tc>
              </a:tr>
              <a:tr h="714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9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Pengembangan Tanaman Sayuran dan Biofarmaka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Luas lahan Tanaman Cabai/Bawang merah yang ditanami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10 Ha</a:t>
                      </a:r>
                    </a:p>
                  </a:txBody>
                  <a:tcPr marL="0" marR="0" marT="0" marB="0">
                    <a:noFill/>
                  </a:tcPr>
                </a:tc>
              </a:tr>
              <a:tr h="7314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10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Pengembangan Perbenihan Tanaman Pangan, Hortikultura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Luas Penangkaran Benih yang sumber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25 Ha</a:t>
                      </a:r>
                    </a:p>
                  </a:txBody>
                  <a:tcPr marL="0" marR="0" marT="0" marB="0">
                    <a:noFill/>
                  </a:tcPr>
                </a:tc>
              </a:tr>
              <a:tr h="11909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11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Penumbuhan dan Pengembangan Penangkar Bibit/Benih Tanaman Pangan dan Hortikultura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Luas Penangkaran Benih yang yang ditumbuhkan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24 Ha</a:t>
                      </a:r>
                    </a:p>
                  </a:txBody>
                  <a:tcPr marL="0" marR="0" marT="0" marB="0">
                    <a:noFill/>
                  </a:tcPr>
                </a:tc>
              </a:tr>
              <a:tr h="7314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12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Pengendalian OPT Tanaman Pangan Hortikultura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luas lahan yang dikendalikan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2500 Ha</a:t>
                      </a:r>
                    </a:p>
                  </a:txBody>
                  <a:tcPr marL="0" marR="0" marT="0" marB="0">
                    <a:noFill/>
                  </a:tcPr>
                </a:tc>
              </a:tr>
              <a:tr h="548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13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Pengembangan dan Perbaikan Irigasi Tersier 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Panjang Jaringan Tersier 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585 Ha</a:t>
                      </a:r>
                    </a:p>
                  </a:txBody>
                  <a:tcPr marL="0" marR="0" marT="0" marB="0">
                    <a:noFill/>
                  </a:tcPr>
                </a:tc>
              </a:tr>
              <a:tr h="714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14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Pengembangan Sumber Air Pertanian melalui Irigasi perpompaan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jumlah pompanisasi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6 Unit</a:t>
                      </a:r>
                    </a:p>
                  </a:txBody>
                  <a:tcPr marL="0" marR="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22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A close up of a plant&#10;&#10;Description generated with very high confidence">
            <a:extLst>
              <a:ext uri="{FF2B5EF4-FFF2-40B4-BE49-F238E27FC236}">
                <a16:creationId xmlns:a16="http://schemas.microsoft.com/office/drawing/2014/main" xmlns="" id="{65E5D6F9-B4E7-494D-A1ED-440E10C587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8046" r="36964"/>
          <a:stretch/>
        </p:blipFill>
        <p:spPr>
          <a:xfrm>
            <a:off x="1524021" y="283028"/>
            <a:ext cx="4635571" cy="61177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5401" y="283028"/>
            <a:ext cx="5334001" cy="6117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Franklin Gothic Medium Con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21" y="1572199"/>
            <a:ext cx="35813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 Black" pitchFamily="34" charset="0"/>
              </a:rPr>
              <a:t>Program </a:t>
            </a:r>
            <a:r>
              <a:rPr lang="en-US" sz="3200" dirty="0" err="1">
                <a:latin typeface="Arial Black" pitchFamily="34" charset="0"/>
              </a:rPr>
              <a:t>Peningkatan</a:t>
            </a: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err="1">
                <a:latin typeface="Arial Black" pitchFamily="34" charset="0"/>
              </a:rPr>
              <a:t>Produksi</a:t>
            </a:r>
            <a:r>
              <a:rPr lang="en-US" sz="3200" dirty="0">
                <a:latin typeface="Arial Black" pitchFamily="34" charset="0"/>
              </a:rPr>
              <a:t>, </a:t>
            </a:r>
            <a:r>
              <a:rPr lang="en-US" sz="3200" dirty="0" err="1">
                <a:latin typeface="Arial Black" pitchFamily="34" charset="0"/>
              </a:rPr>
              <a:t>Produktivitas</a:t>
            </a: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err="1">
                <a:latin typeface="Arial Black" pitchFamily="34" charset="0"/>
              </a:rPr>
              <a:t>dan</a:t>
            </a: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err="1">
                <a:latin typeface="Arial Black" pitchFamily="34" charset="0"/>
              </a:rPr>
              <a:t>Mutu</a:t>
            </a: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err="1">
                <a:latin typeface="Arial Black" pitchFamily="34" charset="0"/>
              </a:rPr>
              <a:t>Hasil</a:t>
            </a: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err="1">
                <a:latin typeface="Arial Black" pitchFamily="34" charset="0"/>
              </a:rPr>
              <a:t>Pertanian</a:t>
            </a:r>
            <a:r>
              <a:rPr lang="en-US" sz="3200" dirty="0">
                <a:latin typeface="Arial Black" pitchFamily="34" charset="0"/>
              </a:rPr>
              <a:t>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5225144" y="533400"/>
          <a:ext cx="5138056" cy="5730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456"/>
                <a:gridCol w="2362200"/>
                <a:gridCol w="1447800"/>
                <a:gridCol w="990600"/>
              </a:tblGrid>
              <a:tr h="3062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Franklin Gothic Medium Cond" pitchFamily="34" charset="0"/>
                        </a:rPr>
                        <a:t>No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  <a:latin typeface="Franklin Gothic Medium Cond" pitchFamily="34" charset="0"/>
                        </a:rPr>
                        <a:t>Kegiatan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  <a:latin typeface="Franklin Gothic Medium Cond" pitchFamily="34" charset="0"/>
                        </a:rPr>
                        <a:t>Indikator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Franklin Gothic Medium Cond" pitchFamily="34" charset="0"/>
                        </a:rPr>
                        <a:t>volume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548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15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Pembangunan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Jalan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Pertanian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Panjang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jalan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usaha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tani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3 Km</a:t>
                      </a:r>
                    </a:p>
                  </a:txBody>
                  <a:tcPr marL="0" marR="0" marT="0" marB="0">
                    <a:noFill/>
                  </a:tcPr>
                </a:tc>
              </a:tr>
              <a:tr h="714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16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Pembinaan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dan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Pengadaan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alat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pasca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panen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dan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pengolahan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hasil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hortikultura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jumlah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alat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pasca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panen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dan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alat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pengolahan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hasil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hortikultura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3 Unit</a:t>
                      </a:r>
                    </a:p>
                  </a:txBody>
                  <a:tcPr marL="0" marR="0" marT="0" marB="0">
                    <a:noFill/>
                  </a:tcPr>
                </a:tc>
              </a:tr>
              <a:tr h="7314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17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Pembinaan dan Pengadaan alat pasca panen dan pengolahan hasil Tanaman Pangan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jumlah alat pasca panen dan alat pengolahan hasil tanaman pangan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8 Unit</a:t>
                      </a:r>
                    </a:p>
                  </a:txBody>
                  <a:tcPr marL="0" marR="0" marT="0" marB="0">
                    <a:noFill/>
                  </a:tcPr>
                </a:tc>
              </a:tr>
              <a:tr h="9434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18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Peningkatan sarana dan prasarana UPT. Perbenihan dan Sertifikasi Benih Tanaman Pangan, Hortikultura dan Perkebunan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jumlah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sarana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dan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prasarana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4 Unit</a:t>
                      </a:r>
                    </a:p>
                  </a:txBody>
                  <a:tcPr marL="0" marR="0" marT="0" marB="0">
                    <a:noFill/>
                  </a:tcPr>
                </a:tc>
              </a:tr>
              <a:tr h="7314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19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Pengingkatan sarana dan prasarana UPT. Balai Proteksi TPH Bun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jumlah sarana dan prasarana UPT. Proteksi TPH Bun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4 Unit</a:t>
                      </a:r>
                    </a:p>
                  </a:txBody>
                  <a:tcPr marL="0" marR="0" marT="0" marB="0">
                    <a:noFill/>
                  </a:tcPr>
                </a:tc>
              </a:tr>
              <a:tr h="548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20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Pengingkatan sarana dan prasarana UPT. Balai Pelatihan Penyuluh Pertanian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jumlah sarana dan prasarana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4 Unit</a:t>
                      </a:r>
                    </a:p>
                  </a:txBody>
                  <a:tcPr marL="0" marR="0" marT="0" marB="0">
                    <a:noFill/>
                  </a:tcPr>
                </a:tc>
              </a:tr>
              <a:tr h="714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21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Pengadaan sarana dan prasarana alat mesin pertanian serta pembinaan kelembagaan UPJA tanaman pangan dan hortikultura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Jumlah alsintan 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6 Unit</a:t>
                      </a:r>
                    </a:p>
                  </a:txBody>
                  <a:tcPr marL="0" marR="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33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A close up of a plant&#10;&#10;Description generated with very high confidence">
            <a:extLst>
              <a:ext uri="{FF2B5EF4-FFF2-40B4-BE49-F238E27FC236}">
                <a16:creationId xmlns:a16="http://schemas.microsoft.com/office/drawing/2014/main" xmlns="" id="{65E5D6F9-B4E7-494D-A1ED-440E10C587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18046" r="36964"/>
          <a:stretch/>
        </p:blipFill>
        <p:spPr>
          <a:xfrm>
            <a:off x="1524021" y="273792"/>
            <a:ext cx="4635571" cy="61177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5401" y="273792"/>
            <a:ext cx="5334001" cy="61177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Franklin Gothic Medium Con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21" y="2133601"/>
            <a:ext cx="37337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 Black" pitchFamily="34" charset="0"/>
              </a:rPr>
              <a:t>Program </a:t>
            </a:r>
            <a:r>
              <a:rPr lang="en-US" sz="3200" dirty="0" err="1">
                <a:latin typeface="Arial Black" pitchFamily="34" charset="0"/>
              </a:rPr>
              <a:t>Pemberdayaan</a:t>
            </a: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err="1">
                <a:latin typeface="Arial Black" pitchFamily="34" charset="0"/>
              </a:rPr>
              <a:t>Kelembagaan</a:t>
            </a: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err="1">
                <a:latin typeface="Arial Black" pitchFamily="34" charset="0"/>
              </a:rPr>
              <a:t>Penyuluhan</a:t>
            </a:r>
            <a:r>
              <a:rPr lang="en-US" sz="3200" dirty="0">
                <a:latin typeface="Arial Black" pitchFamily="34" charset="0"/>
              </a:rPr>
              <a:t> </a:t>
            </a:r>
            <a:r>
              <a:rPr lang="en-US" sz="3200" dirty="0" err="1">
                <a:latin typeface="Arial Black" pitchFamily="34" charset="0"/>
              </a:rPr>
              <a:t>Pertanian</a:t>
            </a:r>
            <a:endParaRPr lang="en-US" sz="3200" dirty="0">
              <a:latin typeface="Arial Black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5203372" y="1778263"/>
          <a:ext cx="5138056" cy="31273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456"/>
                <a:gridCol w="2209800"/>
                <a:gridCol w="1600200"/>
                <a:gridCol w="990600"/>
              </a:tblGrid>
              <a:tr h="395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Franklin Gothic Medium Cond" pitchFamily="34" charset="0"/>
                        </a:rPr>
                        <a:t>No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err="1">
                          <a:effectLst/>
                          <a:latin typeface="Franklin Gothic Medium Cond" pitchFamily="34" charset="0"/>
                        </a:rPr>
                        <a:t>Kegiatan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err="1">
                          <a:effectLst/>
                          <a:latin typeface="Franklin Gothic Medium Cond" pitchFamily="34" charset="0"/>
                        </a:rPr>
                        <a:t>Indikator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Franklin Gothic Medium Cond" pitchFamily="34" charset="0"/>
                        </a:rPr>
                        <a:t>volume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7081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1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Pelatihan Petani dan Petugas Tanaman Pangan Hortikultura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jumlah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petani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dan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petugas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yang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terlatih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100 Orang</a:t>
                      </a:r>
                    </a:p>
                  </a:txBody>
                  <a:tcPr marL="0" marR="0" marT="0" marB="0">
                    <a:noFill/>
                  </a:tcPr>
                </a:tc>
              </a:tr>
              <a:tr h="9223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2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Pembinaan dan Pengawasan Penyelenggaraan Penyuluhan Pertanian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jumlah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kelembagaan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dan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penyuluhan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yang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dibina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dan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diawasi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70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Lembaga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Medium Cond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11015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3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Pekan Nasional KTNA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jumlah penyuluh KTNA Provinsi dan Petani yang mengikuti Pekan Nasional</a:t>
                      </a: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Medium Cond" pitchFamily="34" charset="0"/>
                        </a:rPr>
                        <a:t>17 Orang</a:t>
                      </a:r>
                    </a:p>
                  </a:txBody>
                  <a:tcPr marL="0" marR="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7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6">
            <a:extLst>
              <a:ext uri="{FF2B5EF4-FFF2-40B4-BE49-F238E27FC236}">
                <a16:creationId xmlns="" xmlns:a16="http://schemas.microsoft.com/office/drawing/2014/main" id="{9BF33D09-0260-46E8-AAE2-AB368AE61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6763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WordArt 20">
            <a:extLst>
              <a:ext uri="{FF2B5EF4-FFF2-40B4-BE49-F238E27FC236}">
                <a16:creationId xmlns="" xmlns:a16="http://schemas.microsoft.com/office/drawing/2014/main" id="{0F8C6A98-7F56-4137-808A-146E6009C90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62163" y="1000125"/>
            <a:ext cx="8070850" cy="17002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4481"/>
              </a:avLst>
            </a:prstTxWarp>
          </a:bodyPr>
          <a:lstStyle/>
          <a:p>
            <a:pPr algn="ctr"/>
            <a:r>
              <a:rPr lang="en-US" sz="3265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CC"/>
                </a:solidFill>
                <a:latin typeface="Elephant" panose="02020904090505020303" pitchFamily="18" charset="0"/>
              </a:rPr>
              <a:t>PENUTUP</a:t>
            </a:r>
            <a:endParaRPr lang="en-US" sz="3265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00CC"/>
              </a:solidFill>
              <a:latin typeface="Elephant" panose="020209040905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3079" y="2975500"/>
            <a:ext cx="9209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538163">
              <a:buAutoNum type="arabicPeriod"/>
            </a:pPr>
            <a:r>
              <a:rPr lang="en-GB" sz="3600" dirty="0" smtClean="0">
                <a:solidFill>
                  <a:srgbClr val="CC00CC"/>
                </a:solidFill>
                <a:latin typeface="Britannic Bold" panose="020B0903060703020204" pitchFamily="34" charset="0"/>
              </a:rPr>
              <a:t>DUKUNGAN KABUPATEN/KOTA TERHADAP</a:t>
            </a:r>
          </a:p>
          <a:p>
            <a:r>
              <a:rPr lang="en-GB" sz="3600" dirty="0" smtClean="0">
                <a:solidFill>
                  <a:srgbClr val="CC00CC"/>
                </a:solidFill>
                <a:latin typeface="Britannic Bold" panose="020B0903060703020204" pitchFamily="34" charset="0"/>
              </a:rPr>
              <a:t>    PENCAPAIAN </a:t>
            </a:r>
            <a:r>
              <a:rPr lang="en-GB" sz="3600" dirty="0">
                <a:solidFill>
                  <a:srgbClr val="CC00CC"/>
                </a:solidFill>
                <a:latin typeface="Britannic Bold" panose="020B0903060703020204" pitchFamily="34" charset="0"/>
              </a:rPr>
              <a:t>PRODUKSI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33079" y="4280075"/>
            <a:ext cx="9517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CC00CC"/>
                </a:solidFill>
                <a:latin typeface="Britannic Bold" panose="020B0903060703020204" pitchFamily="34" charset="0"/>
              </a:rPr>
              <a:t>2</a:t>
            </a:r>
            <a:r>
              <a:rPr lang="en-GB" sz="3600" dirty="0" smtClean="0">
                <a:solidFill>
                  <a:srgbClr val="CC00CC"/>
                </a:solidFill>
                <a:latin typeface="Britannic Bold" panose="020B0903060703020204" pitchFamily="34" charset="0"/>
              </a:rPr>
              <a:t>. DUKUNGAN PENDANAAN KABUPATEN/KOTA</a:t>
            </a:r>
          </a:p>
          <a:p>
            <a:r>
              <a:rPr lang="en-GB" sz="3600" dirty="0">
                <a:solidFill>
                  <a:srgbClr val="CC00CC"/>
                </a:solidFill>
                <a:latin typeface="Britannic Bold" panose="020B0903060703020204" pitchFamily="34" charset="0"/>
              </a:rPr>
              <a:t> </a:t>
            </a:r>
            <a:r>
              <a:rPr lang="en-GB" sz="3600" dirty="0" smtClean="0">
                <a:solidFill>
                  <a:srgbClr val="CC00CC"/>
                </a:solidFill>
                <a:latin typeface="Britannic Bold" panose="020B0903060703020204" pitchFamily="34" charset="0"/>
              </a:rPr>
              <a:t>   TERHADAP PROGRAM DAN KEGIATAN </a:t>
            </a:r>
          </a:p>
          <a:p>
            <a:r>
              <a:rPr lang="en-GB" sz="3600" dirty="0">
                <a:solidFill>
                  <a:srgbClr val="CC00CC"/>
                </a:solidFill>
                <a:latin typeface="Britannic Bold" panose="020B0903060703020204" pitchFamily="34" charset="0"/>
              </a:rPr>
              <a:t> </a:t>
            </a:r>
            <a:r>
              <a:rPr lang="en-GB" sz="3600" dirty="0" smtClean="0">
                <a:solidFill>
                  <a:srgbClr val="CC00CC"/>
                </a:solidFill>
                <a:latin typeface="Britannic Bold" panose="020B0903060703020204" pitchFamily="34" charset="0"/>
              </a:rPr>
              <a:t>   TAHUN 2021</a:t>
            </a:r>
            <a:endParaRPr lang="en-GB" sz="3600" dirty="0">
              <a:solidFill>
                <a:srgbClr val="CC00CC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9743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14" y="446831"/>
            <a:ext cx="10989429" cy="589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" name="Rectangle 183"/>
          <p:cNvSpPr/>
          <p:nvPr/>
        </p:nvSpPr>
        <p:spPr>
          <a:xfrm>
            <a:off x="3355509" y="2286000"/>
            <a:ext cx="7677954" cy="108538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89179" tIns="44590" rIns="89179" bIns="44590">
            <a:spAutoFit/>
          </a:bodyPr>
          <a:lstStyle/>
          <a:p>
            <a:pPr algn="ctr"/>
            <a:r>
              <a:rPr lang="en-US" sz="6468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Cambria" panose="02040503050406030204" pitchFamily="18" charset="0"/>
                <a:ea typeface="Cambria" panose="02040503050406030204" pitchFamily="18" charset="0"/>
              </a:rPr>
              <a:t>TERIMAKASIH</a:t>
            </a:r>
          </a:p>
        </p:txBody>
      </p:sp>
    </p:spTree>
    <p:extLst>
      <p:ext uri="{BB962C8B-B14F-4D97-AF65-F5344CB8AC3E}">
        <p14:creationId xmlns:p14="http://schemas.microsoft.com/office/powerpoint/2010/main" val="148168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CD69EE8-6E96-4D42-B987-EB1AB86728AE}"/>
              </a:ext>
            </a:extLst>
          </p:cNvPr>
          <p:cNvSpPr/>
          <p:nvPr/>
        </p:nvSpPr>
        <p:spPr>
          <a:xfrm>
            <a:off x="334964" y="0"/>
            <a:ext cx="11522074" cy="6114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797E0C7-E56F-453A-8D5F-6B34727A1077}"/>
              </a:ext>
            </a:extLst>
          </p:cNvPr>
          <p:cNvSpPr/>
          <p:nvPr/>
        </p:nvSpPr>
        <p:spPr>
          <a:xfrm>
            <a:off x="7553784" y="932164"/>
            <a:ext cx="319499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latin typeface="Cambria" panose="02040503050406030204" pitchFamily="18" charset="0"/>
              </a:rPr>
              <a:t>ARAH KEBIJAKAN :</a:t>
            </a:r>
            <a:endParaRPr lang="id-ID" sz="1400" dirty="0">
              <a:latin typeface="Cambria" panose="020405030504060302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sz="1200" dirty="0">
                <a:latin typeface="Cambria" panose="02040503050406030204" pitchFamily="18" charset="0"/>
              </a:rPr>
              <a:t>Meningkatkan produksi hasil industri</a:t>
            </a:r>
            <a:r>
              <a:rPr lang="id-ID" sz="1200" dirty="0">
                <a:latin typeface="Cambria" panose="02040503050406030204" pitchFamily="18" charset="0"/>
              </a:rPr>
              <a:t>.</a:t>
            </a:r>
            <a:endParaRPr lang="it-IT" sz="1200" dirty="0">
              <a:latin typeface="Cambria" panose="02040503050406030204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it-IT" sz="1200" dirty="0">
                <a:solidFill>
                  <a:srgbClr val="0070C0"/>
                </a:solidFill>
                <a:latin typeface="Cambria" panose="02040503050406030204" pitchFamily="18" charset="0"/>
              </a:rPr>
              <a:t>Meningkatkan produksi pertanian</a:t>
            </a:r>
            <a:r>
              <a:rPr lang="id-ID" sz="1200" dirty="0">
                <a:latin typeface="Cambria" panose="02040503050406030204" pitchFamily="18" charset="0"/>
              </a:rPr>
              <a:t>.</a:t>
            </a:r>
            <a:endParaRPr lang="it-IT" sz="1200" dirty="0">
              <a:latin typeface="Cambria" panose="0204050305040603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FC07F9A-8B10-403A-B802-694296223E93}"/>
              </a:ext>
            </a:extLst>
          </p:cNvPr>
          <p:cNvSpPr/>
          <p:nvPr/>
        </p:nvSpPr>
        <p:spPr>
          <a:xfrm>
            <a:off x="555679" y="3448659"/>
            <a:ext cx="2728971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1400" b="1" dirty="0">
                <a:latin typeface="Cambria" panose="02040503050406030204" pitchFamily="18" charset="0"/>
              </a:rPr>
              <a:t>PERMASALAHAN :</a:t>
            </a:r>
          </a:p>
          <a:p>
            <a:pPr marL="342900" indent="-342900" algn="just">
              <a:buAutoNum type="arabicPeriod"/>
            </a:pPr>
            <a:r>
              <a:rPr lang="id-ID" sz="1200" dirty="0">
                <a:latin typeface="Cambria" panose="02040503050406030204" pitchFamily="18" charset="0"/>
              </a:rPr>
              <a:t>Belum berkembangnya industri hilir berbasis sumber daya lokal.</a:t>
            </a:r>
            <a:r>
              <a:rPr lang="en-GB" sz="1200" dirty="0">
                <a:latin typeface="Cambria" panose="02040503050406030204" pitchFamily="18" charset="0"/>
              </a:rPr>
              <a:t> </a:t>
            </a:r>
            <a:endParaRPr lang="id-ID" sz="1200" dirty="0">
              <a:latin typeface="Cambria" panose="02040503050406030204" pitchFamily="18" charset="0"/>
            </a:endParaRPr>
          </a:p>
          <a:p>
            <a:pPr marL="342900" indent="-342900" algn="just">
              <a:buAutoNum type="arabicPeriod"/>
            </a:pPr>
            <a:r>
              <a:rPr lang="id-ID" sz="1200" dirty="0">
                <a:latin typeface="Cambria" panose="02040503050406030204" pitchFamily="18" charset="0"/>
              </a:rPr>
              <a:t>Stagnansi pengembangan kawasan industri Provinsi Riau.</a:t>
            </a:r>
          </a:p>
          <a:p>
            <a:pPr marL="342900" indent="-342900" algn="just">
              <a:buAutoNum type="arabicPeriod"/>
            </a:pPr>
            <a:r>
              <a:rPr lang="id-ID" sz="1200" dirty="0">
                <a:latin typeface="Cambria" panose="02040503050406030204" pitchFamily="18" charset="0"/>
              </a:rPr>
              <a:t>Rendahnya produktivitas sektor pertanian</a:t>
            </a:r>
          </a:p>
        </p:txBody>
      </p:sp>
      <p:sp>
        <p:nvSpPr>
          <p:cNvPr id="17" name="Horizontal Scroll 16"/>
          <p:cNvSpPr/>
          <p:nvPr/>
        </p:nvSpPr>
        <p:spPr>
          <a:xfrm>
            <a:off x="555680" y="65688"/>
            <a:ext cx="10399941" cy="834830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600" b="1" dirty="0">
                <a:latin typeface="Cambria" panose="02040503050406030204" pitchFamily="18" charset="0"/>
              </a:rPr>
              <a:t>Misi 3: Mewujudkan Pembangunan Ekonomi Yang Inklusif, Mandiri dan Berdaya Saing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621" y="65688"/>
            <a:ext cx="938236" cy="819808"/>
          </a:xfrm>
          <a:prstGeom prst="rect">
            <a:avLst/>
          </a:prstGeom>
        </p:spPr>
      </p:pic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562" y="2032281"/>
            <a:ext cx="3426054" cy="23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58663" y="991255"/>
            <a:ext cx="463855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400" b="1" dirty="0">
                <a:latin typeface="Cambria" panose="02040503050406030204" pitchFamily="18" charset="0"/>
              </a:rPr>
              <a:t>STRATEGI :</a:t>
            </a:r>
            <a:endParaRPr lang="id-ID" sz="1400" b="1" dirty="0">
              <a:latin typeface="Cambria" panose="02040503050406030204" pitchFamily="18" charset="0"/>
            </a:endParaRPr>
          </a:p>
          <a:p>
            <a:pPr lvl="0"/>
            <a:r>
              <a:rPr lang="nn-NO" sz="1200" dirty="0">
                <a:latin typeface="Cambria" panose="02040503050406030204" pitchFamily="18" charset="0"/>
              </a:rPr>
              <a:t>Peningkatan daya saing sektor unggulan</a:t>
            </a:r>
            <a:endParaRPr lang="id-ID" sz="1200" dirty="0">
              <a:latin typeface="Cambria" panose="0204050305040603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D39097AE-D182-43F9-9CD0-12B18531628C}"/>
              </a:ext>
            </a:extLst>
          </p:cNvPr>
          <p:cNvSpPr/>
          <p:nvPr/>
        </p:nvSpPr>
        <p:spPr>
          <a:xfrm>
            <a:off x="600205" y="2283712"/>
            <a:ext cx="272897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id-ID" sz="1400" b="1" dirty="0">
                <a:latin typeface="Cambria" panose="02040503050406030204" pitchFamily="18" charset="0"/>
              </a:rPr>
              <a:t>TUJUAN</a:t>
            </a:r>
            <a:r>
              <a:rPr lang="en-US" sz="1400" b="1" dirty="0">
                <a:latin typeface="Cambria" panose="02040503050406030204" pitchFamily="18" charset="0"/>
              </a:rPr>
              <a:t> </a:t>
            </a:r>
            <a:r>
              <a:rPr lang="id-ID" sz="1400" b="1" dirty="0">
                <a:latin typeface="Cambria" panose="02040503050406030204" pitchFamily="18" charset="0"/>
              </a:rPr>
              <a:t>:</a:t>
            </a:r>
          </a:p>
          <a:p>
            <a:pPr lvl="0" algn="just"/>
            <a:r>
              <a:rPr lang="en-US" sz="1200" dirty="0" err="1">
                <a:latin typeface="Cambria" panose="02040503050406030204" pitchFamily="18" charset="0"/>
              </a:rPr>
              <a:t>Mewujudkan</a:t>
            </a:r>
            <a:r>
              <a:rPr lang="en-US" sz="1200" dirty="0">
                <a:latin typeface="Cambria" panose="02040503050406030204" pitchFamily="18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</a:rPr>
              <a:t>Perekonomian</a:t>
            </a:r>
            <a:r>
              <a:rPr lang="en-US" sz="1200" dirty="0">
                <a:latin typeface="Cambria" panose="02040503050406030204" pitchFamily="18" charset="0"/>
              </a:rPr>
              <a:t> yang </a:t>
            </a:r>
            <a:r>
              <a:rPr lang="en-US" sz="1200" dirty="0" err="1">
                <a:latin typeface="Cambria" panose="02040503050406030204" pitchFamily="18" charset="0"/>
              </a:rPr>
              <a:t>Mandiri</a:t>
            </a:r>
            <a:r>
              <a:rPr lang="en-US" sz="1200" dirty="0">
                <a:latin typeface="Cambria" panose="02040503050406030204" pitchFamily="18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</a:rPr>
              <a:t>dan</a:t>
            </a:r>
            <a:r>
              <a:rPr lang="en-US" sz="1200" dirty="0">
                <a:latin typeface="Cambria" panose="02040503050406030204" pitchFamily="18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</a:rPr>
              <a:t>Berdaya</a:t>
            </a:r>
            <a:r>
              <a:rPr lang="en-US" sz="1200" dirty="0">
                <a:latin typeface="Cambria" panose="02040503050406030204" pitchFamily="18" charset="0"/>
              </a:rPr>
              <a:t> </a:t>
            </a:r>
            <a:r>
              <a:rPr lang="en-US" sz="1200" dirty="0" err="1">
                <a:latin typeface="Cambria" panose="02040503050406030204" pitchFamily="18" charset="0"/>
              </a:rPr>
              <a:t>Saing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DBDF0C1C-54D2-4299-8BC6-B3C5F707D182}"/>
              </a:ext>
            </a:extLst>
          </p:cNvPr>
          <p:cNvSpPr/>
          <p:nvPr/>
        </p:nvSpPr>
        <p:spPr>
          <a:xfrm>
            <a:off x="606241" y="1003324"/>
            <a:ext cx="267131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id-ID" sz="1400" b="1" dirty="0">
                <a:latin typeface="Cambria" panose="02040503050406030204" pitchFamily="18" charset="0"/>
              </a:rPr>
              <a:t>SASARAN</a:t>
            </a:r>
            <a:r>
              <a:rPr lang="en-US" sz="1400" b="1" dirty="0">
                <a:latin typeface="Cambria" panose="02040503050406030204" pitchFamily="18" charset="0"/>
              </a:rPr>
              <a:t> :</a:t>
            </a:r>
            <a:endParaRPr lang="id-ID" sz="1400" b="1" dirty="0">
              <a:latin typeface="Cambria" panose="02040503050406030204" pitchFamily="18" charset="0"/>
            </a:endParaRPr>
          </a:p>
          <a:p>
            <a:pPr lvl="0" algn="just"/>
            <a:r>
              <a:rPr lang="sv-SE" sz="1200" dirty="0">
                <a:latin typeface="Cambria" panose="02040503050406030204" pitchFamily="18" charset="0"/>
              </a:rPr>
              <a:t>Meningkatnya kemandirian ekonomi dan menurunnya kesenjangan pendapatan</a:t>
            </a:r>
            <a:r>
              <a:rPr lang="id-ID" sz="1200" dirty="0">
                <a:latin typeface="Cambria" panose="02040503050406030204" pitchFamily="18" charset="0"/>
              </a:rPr>
              <a:t>.</a:t>
            </a:r>
            <a:endParaRPr lang="en-US" sz="1200" dirty="0" err="1">
              <a:latin typeface="Cambria" panose="02040503050406030204" pitchFamily="18" charset="0"/>
            </a:endParaRPr>
          </a:p>
        </p:txBody>
      </p:sp>
      <p:sp>
        <p:nvSpPr>
          <p:cNvPr id="26" name="Right Arrow 33">
            <a:extLst>
              <a:ext uri="{FF2B5EF4-FFF2-40B4-BE49-F238E27FC236}">
                <a16:creationId xmlns="" xmlns:a16="http://schemas.microsoft.com/office/drawing/2014/main" id="{C5E3A789-1F44-4031-A7FA-51FA03B01CCE}"/>
              </a:ext>
            </a:extLst>
          </p:cNvPr>
          <p:cNvSpPr/>
          <p:nvPr/>
        </p:nvSpPr>
        <p:spPr>
          <a:xfrm rot="16200000">
            <a:off x="590661" y="3077246"/>
            <a:ext cx="321913" cy="220001"/>
          </a:xfrm>
          <a:prstGeom prst="rightArrow">
            <a:avLst>
              <a:gd name="adj1" fmla="val 56473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1"/>
          </a:p>
        </p:txBody>
      </p:sp>
      <p:sp>
        <p:nvSpPr>
          <p:cNvPr id="27" name="Right Arrow 33">
            <a:extLst>
              <a:ext uri="{FF2B5EF4-FFF2-40B4-BE49-F238E27FC236}">
                <a16:creationId xmlns="" xmlns:a16="http://schemas.microsoft.com/office/drawing/2014/main" id="{833EFF39-ADCF-4BB5-90BA-779D14702FC1}"/>
              </a:ext>
            </a:extLst>
          </p:cNvPr>
          <p:cNvSpPr/>
          <p:nvPr/>
        </p:nvSpPr>
        <p:spPr>
          <a:xfrm>
            <a:off x="3625650" y="1029367"/>
            <a:ext cx="321913" cy="220001"/>
          </a:xfrm>
          <a:prstGeom prst="rightArrow">
            <a:avLst>
              <a:gd name="adj1" fmla="val 56473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1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707FC8CF-A460-44D8-B07F-42D724A3203B}"/>
              </a:ext>
            </a:extLst>
          </p:cNvPr>
          <p:cNvSpPr/>
          <p:nvPr/>
        </p:nvSpPr>
        <p:spPr>
          <a:xfrm>
            <a:off x="7553784" y="1950130"/>
            <a:ext cx="4106005" cy="239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d-ID" sz="1150" b="1" dirty="0">
                <a:latin typeface="Cambria" panose="02040503050406030204" pitchFamily="18" charset="0"/>
              </a:rPr>
              <a:t>PROGRAM</a:t>
            </a:r>
            <a:r>
              <a:rPr lang="en-US" sz="1150" b="1" dirty="0">
                <a:latin typeface="Cambria" panose="02040503050406030204" pitchFamily="18" charset="0"/>
              </a:rPr>
              <a:t> :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id-ID" sz="1150" dirty="0">
                <a:latin typeface="Cambria" panose="02040503050406030204" pitchFamily="18" charset="0"/>
              </a:rPr>
              <a:t>Program penumbuhan dan pengembangan industri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id-ID" sz="1150" dirty="0">
                <a:latin typeface="Cambria" panose="02040503050406030204" pitchFamily="18" charset="0"/>
              </a:rPr>
              <a:t>Program kerjasama, fasilitasi dan pengembangan perwilayahan industri</a:t>
            </a:r>
            <a:endParaRPr lang="en-GB" sz="1150" dirty="0">
              <a:latin typeface="Cambria" panose="02040503050406030204" pitchFamily="18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id-ID" sz="1150" dirty="0">
                <a:solidFill>
                  <a:srgbClr val="0070C0"/>
                </a:solidFill>
                <a:latin typeface="Cambria" panose="02040503050406030204" pitchFamily="18" charset="0"/>
              </a:rPr>
              <a:t>Program peningkatan produksi, produktivitas dan mutu hasil pertanian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id-ID" sz="1150" dirty="0">
                <a:latin typeface="Cambria" panose="02040503050406030204" pitchFamily="18" charset="0"/>
              </a:rPr>
              <a:t>Program peningkatan produksi, produktivitas dan mutu hasil perkebunan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id-ID" sz="1150" dirty="0">
                <a:latin typeface="Cambria" panose="02040503050406030204" pitchFamily="18" charset="0"/>
              </a:rPr>
              <a:t>Program peningkatan produksi hasil peternakan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id-ID" sz="1150" dirty="0">
                <a:solidFill>
                  <a:srgbClr val="0070C0"/>
                </a:solidFill>
                <a:latin typeface="Cambria" panose="02040503050406030204" pitchFamily="18" charset="0"/>
              </a:rPr>
              <a:t>Program pemberdayaan kelembagaan penyuluhan pertanian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id-ID" sz="1150" dirty="0">
                <a:latin typeface="Cambria" panose="02040503050406030204" pitchFamily="18" charset="0"/>
              </a:rPr>
              <a:t>Program pemberdayaan penyuluhan perkebunan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id-ID" sz="1150" dirty="0">
                <a:latin typeface="Cambria" panose="02040503050406030204" pitchFamily="18" charset="0"/>
              </a:rPr>
              <a:t>Program pencegahan dan penanggulangan penyakit ternak</a:t>
            </a:r>
          </a:p>
        </p:txBody>
      </p:sp>
      <p:sp>
        <p:nvSpPr>
          <p:cNvPr id="30" name="Right Arrow 33">
            <a:extLst>
              <a:ext uri="{FF2B5EF4-FFF2-40B4-BE49-F238E27FC236}">
                <a16:creationId xmlns="" xmlns:a16="http://schemas.microsoft.com/office/drawing/2014/main" id="{4B17B528-1748-4395-B7F7-07C5FDB69C28}"/>
              </a:ext>
            </a:extLst>
          </p:cNvPr>
          <p:cNvSpPr/>
          <p:nvPr/>
        </p:nvSpPr>
        <p:spPr>
          <a:xfrm rot="5400000">
            <a:off x="7542655" y="1610000"/>
            <a:ext cx="297892" cy="275636"/>
          </a:xfrm>
          <a:prstGeom prst="rightArrow">
            <a:avLst>
              <a:gd name="adj1" fmla="val 56473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1"/>
          </a:p>
        </p:txBody>
      </p:sp>
      <p:sp>
        <p:nvSpPr>
          <p:cNvPr id="31" name="Right Arrow 33">
            <a:extLst>
              <a:ext uri="{FF2B5EF4-FFF2-40B4-BE49-F238E27FC236}">
                <a16:creationId xmlns="" xmlns:a16="http://schemas.microsoft.com/office/drawing/2014/main" id="{13F67CA8-298D-4714-BA23-26449669558E}"/>
              </a:ext>
            </a:extLst>
          </p:cNvPr>
          <p:cNvSpPr/>
          <p:nvPr/>
        </p:nvSpPr>
        <p:spPr>
          <a:xfrm rot="16200000">
            <a:off x="591017" y="1965346"/>
            <a:ext cx="321913" cy="220001"/>
          </a:xfrm>
          <a:prstGeom prst="rightArrow">
            <a:avLst>
              <a:gd name="adj1" fmla="val 56473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1"/>
          </a:p>
        </p:txBody>
      </p:sp>
      <p:sp>
        <p:nvSpPr>
          <p:cNvPr id="32" name="Right Arrow 33">
            <a:extLst>
              <a:ext uri="{FF2B5EF4-FFF2-40B4-BE49-F238E27FC236}">
                <a16:creationId xmlns="" xmlns:a16="http://schemas.microsoft.com/office/drawing/2014/main" id="{0BACCBD2-525D-4F5E-AE08-2010A5DDDBA2}"/>
              </a:ext>
            </a:extLst>
          </p:cNvPr>
          <p:cNvSpPr/>
          <p:nvPr/>
        </p:nvSpPr>
        <p:spPr>
          <a:xfrm>
            <a:off x="7051704" y="1002750"/>
            <a:ext cx="321913" cy="220001"/>
          </a:xfrm>
          <a:prstGeom prst="rightArrow">
            <a:avLst>
              <a:gd name="adj1" fmla="val 56473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1"/>
          </a:p>
        </p:txBody>
      </p:sp>
    </p:spTree>
    <p:extLst>
      <p:ext uri="{BB962C8B-B14F-4D97-AF65-F5344CB8AC3E}">
        <p14:creationId xmlns:p14="http://schemas.microsoft.com/office/powerpoint/2010/main" val="218642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="" xmlns:a16="http://schemas.microsoft.com/office/drawing/2014/main" id="{B83688D9-B569-45C0-8FFB-7AE595A07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0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>
            <a:extLst>
              <a:ext uri="{FF2B5EF4-FFF2-40B4-BE49-F238E27FC236}">
                <a16:creationId xmlns="" xmlns:a16="http://schemas.microsoft.com/office/drawing/2014/main" id="{0B3B7B4E-E78A-4842-A54D-91FF73F807E1}"/>
              </a:ext>
            </a:extLst>
          </p:cNvPr>
          <p:cNvSpPr/>
          <p:nvPr/>
        </p:nvSpPr>
        <p:spPr>
          <a:xfrm rot="5400000">
            <a:off x="1915318" y="2329657"/>
            <a:ext cx="1001713" cy="6667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0FD834D3-ED97-4A76-84BE-717F48998E2E}"/>
              </a:ext>
            </a:extLst>
          </p:cNvPr>
          <p:cNvSpPr/>
          <p:nvPr/>
        </p:nvSpPr>
        <p:spPr>
          <a:xfrm>
            <a:off x="9389660" y="709675"/>
            <a:ext cx="2743199" cy="573207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77800" indent="-1778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Dinas TPHBun berperan terhadap IKP, terutama dalam aspek ketersediaan pangan.</a:t>
            </a:r>
          </a:p>
          <a:p>
            <a:pPr marL="177800" indent="-1778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Data Luas Lahan Sawah, Tanaman TTR, Lahan Replanting, CSB, RST/OPT, PATB?</a:t>
            </a:r>
          </a:p>
          <a:p>
            <a:pPr marL="177800" indent="-1778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Data Irigasi DI dan DR, Embung, Cekdam/Dam Parit, dan Pompanisasi, Pipanisasi?</a:t>
            </a:r>
          </a:p>
          <a:p>
            <a:pPr marL="177800" indent="-1778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Data Perkembangan Penangkar Benih dan Upaya memenuhi kebutuhan benih secara mandiri?</a:t>
            </a:r>
          </a:p>
          <a:p>
            <a:pPr marL="177800" indent="-1778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Data Base dan Pembenahan Kelembagaan Petani?</a:t>
            </a:r>
          </a:p>
          <a:p>
            <a:pPr marL="177800" indent="-1778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Kegiatan untuk stabilitas harga TPHBun?</a:t>
            </a:r>
          </a:p>
          <a:p>
            <a:pPr marL="177800" indent="-1778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sz="1500" b="1" dirty="0">
                <a:solidFill>
                  <a:schemeClr val="tx1"/>
                </a:solidFill>
                <a:latin typeface="Arial Narrow" panose="020B0606020202030204" pitchFamily="34" charset="0"/>
              </a:rPr>
              <a:t>Penerapan GAP, GHP, dan GMP dalam menjamin keamanan dan mutu bahan pangan?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id-ID" sz="15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Curved Down Arrow 7">
            <a:extLst>
              <a:ext uri="{FF2B5EF4-FFF2-40B4-BE49-F238E27FC236}">
                <a16:creationId xmlns="" xmlns:a16="http://schemas.microsoft.com/office/drawing/2014/main" id="{AE486A5E-AC31-413F-B83E-1D51AA6E155D}"/>
              </a:ext>
            </a:extLst>
          </p:cNvPr>
          <p:cNvSpPr/>
          <p:nvPr/>
        </p:nvSpPr>
        <p:spPr>
          <a:xfrm rot="238462" flipH="1">
            <a:off x="5295900" y="593725"/>
            <a:ext cx="4406900" cy="950913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ACD93D3-BC73-4AC3-B5FE-943744288841}"/>
              </a:ext>
            </a:extLst>
          </p:cNvPr>
          <p:cNvSpPr/>
          <p:nvPr/>
        </p:nvSpPr>
        <p:spPr>
          <a:xfrm>
            <a:off x="106363" y="3452813"/>
            <a:ext cx="3975100" cy="8461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6296285-B3C9-4451-AAB8-BE067A1849A2}"/>
              </a:ext>
            </a:extLst>
          </p:cNvPr>
          <p:cNvSpPr/>
          <p:nvPr/>
        </p:nvSpPr>
        <p:spPr>
          <a:xfrm>
            <a:off x="107950" y="4860925"/>
            <a:ext cx="3973513" cy="8461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1" name="Rounded Rectangle 10">
            <a:extLst>
              <a:ext uri="{FF2B5EF4-FFF2-40B4-BE49-F238E27FC236}">
                <a16:creationId xmlns="" xmlns:a16="http://schemas.microsoft.com/office/drawing/2014/main" id="{BC445293-A94A-4EA7-998E-E78AA4F704FD}"/>
              </a:ext>
            </a:extLst>
          </p:cNvPr>
          <p:cNvSpPr/>
          <p:nvPr/>
        </p:nvSpPr>
        <p:spPr>
          <a:xfrm>
            <a:off x="9048465" y="260923"/>
            <a:ext cx="3063812" cy="38050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>
                <a:solidFill>
                  <a:prstClr val="white"/>
                </a:solidFill>
                <a:latin typeface="Britannic Bold" panose="020B0903060703020204" pitchFamily="34" charset="0"/>
              </a:rPr>
              <a:t>RESPON DAN RENCANA AKSI</a:t>
            </a:r>
          </a:p>
        </p:txBody>
      </p:sp>
    </p:spTree>
    <p:extLst>
      <p:ext uri="{BB962C8B-B14F-4D97-AF65-F5344CB8AC3E}">
        <p14:creationId xmlns:p14="http://schemas.microsoft.com/office/powerpoint/2010/main" val="28926713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e 12">
            <a:extLst>
              <a:ext uri="{FF2B5EF4-FFF2-40B4-BE49-F238E27FC236}">
                <a16:creationId xmlns="" xmlns:a16="http://schemas.microsoft.com/office/drawing/2014/main" id="{490A7765-23A9-4C5C-B28D-D12DC94AE397}"/>
              </a:ext>
            </a:extLst>
          </p:cNvPr>
          <p:cNvSpPr/>
          <p:nvPr/>
        </p:nvSpPr>
        <p:spPr>
          <a:xfrm>
            <a:off x="2057373" y="-301210"/>
            <a:ext cx="6622703" cy="6563576"/>
          </a:xfrm>
          <a:prstGeom prst="pie">
            <a:avLst>
              <a:gd name="adj1" fmla="val 0"/>
              <a:gd name="adj2" fmla="val 3757938"/>
            </a:avLst>
          </a:prstGeom>
          <a:solidFill>
            <a:srgbClr val="4472C4">
              <a:lumMod val="40000"/>
              <a:lumOff val="6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Pie 7">
            <a:extLst>
              <a:ext uri="{FF2B5EF4-FFF2-40B4-BE49-F238E27FC236}">
                <a16:creationId xmlns="" xmlns:a16="http://schemas.microsoft.com/office/drawing/2014/main" id="{AB9110AB-541C-412C-B6B0-7EE1C7E4E72F}"/>
              </a:ext>
            </a:extLst>
          </p:cNvPr>
          <p:cNvSpPr/>
          <p:nvPr/>
        </p:nvSpPr>
        <p:spPr>
          <a:xfrm>
            <a:off x="2002137" y="-301210"/>
            <a:ext cx="6622703" cy="6563576"/>
          </a:xfrm>
          <a:prstGeom prst="pie">
            <a:avLst>
              <a:gd name="adj1" fmla="val 3574250"/>
              <a:gd name="adj2" fmla="val 7061987"/>
            </a:avLst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Pie 13">
            <a:extLst>
              <a:ext uri="{FF2B5EF4-FFF2-40B4-BE49-F238E27FC236}">
                <a16:creationId xmlns="" xmlns:a16="http://schemas.microsoft.com/office/drawing/2014/main" id="{324E3CFC-0654-4603-A5A2-1DD01B6DC87A}"/>
              </a:ext>
            </a:extLst>
          </p:cNvPr>
          <p:cNvSpPr/>
          <p:nvPr/>
        </p:nvSpPr>
        <p:spPr>
          <a:xfrm rot="6168957">
            <a:off x="2255144" y="-176630"/>
            <a:ext cx="6622703" cy="6563576"/>
          </a:xfrm>
          <a:prstGeom prst="pie">
            <a:avLst>
              <a:gd name="adj1" fmla="val 1197564"/>
              <a:gd name="adj2" fmla="val 4651952"/>
            </a:avLst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Pie 17">
            <a:extLst>
              <a:ext uri="{FF2B5EF4-FFF2-40B4-BE49-F238E27FC236}">
                <a16:creationId xmlns="" xmlns:a16="http://schemas.microsoft.com/office/drawing/2014/main" id="{714DB341-2ABE-45C5-9AF9-D56B85ACE742}"/>
              </a:ext>
            </a:extLst>
          </p:cNvPr>
          <p:cNvSpPr/>
          <p:nvPr/>
        </p:nvSpPr>
        <p:spPr>
          <a:xfrm>
            <a:off x="4029365" y="1223869"/>
            <a:ext cx="2922068" cy="2922068"/>
          </a:xfrm>
          <a:prstGeom prst="pie">
            <a:avLst>
              <a:gd name="adj1" fmla="val 0"/>
              <a:gd name="adj2" fmla="val 10771113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3FDC3A58-7D95-4AB2-B505-DBA101FF0C83}"/>
              </a:ext>
            </a:extLst>
          </p:cNvPr>
          <p:cNvSpPr/>
          <p:nvPr/>
        </p:nvSpPr>
        <p:spPr>
          <a:xfrm>
            <a:off x="4344319" y="2242165"/>
            <a:ext cx="2369012" cy="1639032"/>
          </a:xfrm>
          <a:prstGeom prst="ellipse">
            <a:avLst/>
          </a:prstGeom>
          <a:solidFill>
            <a:srgbClr val="1AA699"/>
          </a:solidFill>
          <a:ln w="635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63500"/>
          </a:effectLst>
        </p:spPr>
        <p:txBody>
          <a:bodyPr numCol="1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D" altLang="id-ID" sz="2925" b="1" kern="0" dirty="0">
              <a:solidFill>
                <a:prstClr val="black"/>
              </a:solidFill>
              <a:latin typeface="Cambria" panose="02040503050406030204" pitchFamily="18" charset="0"/>
              <a:ea typeface="Adobe Fan Heiti Std B" panose="020B0700000000000000" pitchFamily="34" charset="-128"/>
              <a:cs typeface="Segoe UI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id-ID" sz="2925" b="1" kern="0" dirty="0" smtClean="0">
                <a:solidFill>
                  <a:prstClr val="black"/>
                </a:solidFill>
                <a:latin typeface="Cambria" panose="02040503050406030204" pitchFamily="18" charset="0"/>
                <a:ea typeface="Adobe Fan Heiti Std B" panose="020B0700000000000000" pitchFamily="34" charset="-128"/>
                <a:cs typeface="Segoe UI" panose="020B0502040204020203" pitchFamily="34" charset="0"/>
              </a:rPr>
              <a:t>RENJA</a:t>
            </a:r>
            <a:endParaRPr lang="id-ID" altLang="id-ID" sz="2925" b="1" kern="0" dirty="0">
              <a:solidFill>
                <a:prstClr val="black"/>
              </a:solidFill>
              <a:latin typeface="Cambria" panose="02040503050406030204" pitchFamily="18" charset="0"/>
              <a:ea typeface="Adobe Fan Heiti Std B" panose="020B0700000000000000" pitchFamily="34" charset="-128"/>
              <a:cs typeface="Segoe UI" panose="020B0502040204020203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id-ID" sz="2925" b="1" kern="0" dirty="0">
                <a:solidFill>
                  <a:prstClr val="black"/>
                </a:solidFill>
                <a:latin typeface="Cambria" panose="02040503050406030204" pitchFamily="18" charset="0"/>
                <a:ea typeface="Adobe Fan Heiti Std B" panose="020B0700000000000000" pitchFamily="34" charset="-128"/>
                <a:cs typeface="Segoe UI" panose="020B0502040204020203" pitchFamily="34" charset="0"/>
              </a:rPr>
              <a:t>20</a:t>
            </a:r>
            <a:r>
              <a:rPr lang="en-US" altLang="id-ID" sz="2925" b="1" kern="0" dirty="0" smtClean="0">
                <a:solidFill>
                  <a:prstClr val="black"/>
                </a:solidFill>
                <a:latin typeface="Cambria" panose="02040503050406030204" pitchFamily="18" charset="0"/>
                <a:ea typeface="Adobe Fan Heiti Std B" panose="020B0700000000000000" pitchFamily="34" charset="-128"/>
                <a:cs typeface="Segoe UI" panose="020B0502040204020203" pitchFamily="34" charset="0"/>
              </a:rPr>
              <a:t>21</a:t>
            </a:r>
            <a:endParaRPr lang="en-US" altLang="id-ID" sz="2925" b="1" kern="0" dirty="0">
              <a:solidFill>
                <a:prstClr val="black"/>
              </a:solidFill>
              <a:latin typeface="Cambria" panose="02040503050406030204" pitchFamily="18" charset="0"/>
              <a:ea typeface="Adobe Fan Heiti Std B" panose="020B0700000000000000" pitchFamily="34" charset="-128"/>
              <a:cs typeface="Segoe UI" panose="020B0502040204020203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58776B1F-C548-4AEF-8E45-DADA754C8A04}"/>
              </a:ext>
            </a:extLst>
          </p:cNvPr>
          <p:cNvSpPr/>
          <p:nvPr/>
        </p:nvSpPr>
        <p:spPr>
          <a:xfrm>
            <a:off x="6542663" y="3564082"/>
            <a:ext cx="1936320" cy="1306124"/>
          </a:xfrm>
          <a:prstGeom prst="rect">
            <a:avLst/>
          </a:prstGeom>
          <a:noFill/>
          <a:ln>
            <a:noFill/>
          </a:ln>
        </p:spPr>
        <p:txBody>
          <a:bodyPr wrap="square" lIns="74293" tIns="37146" rIns="74293" bIns="37146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Program </a:t>
            </a:r>
            <a:r>
              <a:rPr lang="en-US" sz="1600" b="1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Pemberdayaan</a:t>
            </a:r>
            <a:r>
              <a:rPr lang="en-US" sz="16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  </a:t>
            </a:r>
            <a:r>
              <a:rPr lang="en-US" sz="1600" b="1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Kelembagaan</a:t>
            </a:r>
            <a:r>
              <a:rPr lang="en-US" sz="16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Penyuluhan</a:t>
            </a:r>
            <a:r>
              <a:rPr lang="en-US" sz="16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1600" b="1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Pertanian</a:t>
            </a:r>
            <a:endParaRPr lang="en-US" sz="16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Slide Number Placeholder 1">
            <a:extLst>
              <a:ext uri="{FF2B5EF4-FFF2-40B4-BE49-F238E27FC236}">
                <a16:creationId xmlns="" xmlns:a16="http://schemas.microsoft.com/office/drawing/2014/main" id="{989AEE7E-CB40-420C-9470-1923647E0002}"/>
              </a:ext>
            </a:extLst>
          </p:cNvPr>
          <p:cNvSpPr txBox="1">
            <a:spLocks/>
          </p:cNvSpPr>
          <p:nvPr/>
        </p:nvSpPr>
        <p:spPr>
          <a:xfrm>
            <a:off x="12389137" y="6423228"/>
            <a:ext cx="484826" cy="1988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2C646E-8A71-4229-9321-274B093DFD02}" type="slidenum">
              <a:rPr lang="en-US">
                <a:solidFill>
                  <a:prstClr val="white"/>
                </a:solidFill>
                <a:latin typeface="Calibri" panose="020F0502020204030204"/>
              </a:rPr>
              <a:pPr/>
              <a:t>4</a:t>
            </a:fld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DCB83516-BB26-41F0-850E-7C12FC4D9570}"/>
              </a:ext>
            </a:extLst>
          </p:cNvPr>
          <p:cNvSpPr/>
          <p:nvPr/>
        </p:nvSpPr>
        <p:spPr>
          <a:xfrm>
            <a:off x="1631942" y="801469"/>
            <a:ext cx="88734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TUJUAN DINAS</a:t>
            </a:r>
            <a:endParaRPr lang="en-US" sz="2000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en-US" b="1" dirty="0" smtClean="0">
                <a:solidFill>
                  <a:srgbClr val="1F4E79"/>
                </a:solidFill>
                <a:latin typeface="Cambria" panose="02040503050406030204" pitchFamily="18" charset="0"/>
              </a:rPr>
              <a:t>“</a:t>
            </a:r>
            <a:r>
              <a:rPr lang="en-US" b="1" dirty="0" err="1" smtClean="0">
                <a:solidFill>
                  <a:srgbClr val="1F4E79"/>
                </a:solidFill>
                <a:latin typeface="Cambria" panose="02040503050406030204" pitchFamily="18" charset="0"/>
              </a:rPr>
              <a:t>Meningkatan</a:t>
            </a:r>
            <a:r>
              <a:rPr lang="en-US" b="1" dirty="0" smtClean="0">
                <a:solidFill>
                  <a:srgbClr val="1F4E79"/>
                </a:solidFill>
                <a:latin typeface="Cambria" panose="02040503050406030204" pitchFamily="18" charset="0"/>
              </a:rPr>
              <a:t> </a:t>
            </a:r>
            <a:r>
              <a:rPr lang="en-US" b="1" dirty="0" err="1" smtClean="0">
                <a:solidFill>
                  <a:srgbClr val="1F4E79"/>
                </a:solidFill>
                <a:latin typeface="Cambria" panose="02040503050406030204" pitchFamily="18" charset="0"/>
              </a:rPr>
              <a:t>Pendapatan</a:t>
            </a:r>
            <a:r>
              <a:rPr lang="en-US" b="1" dirty="0" smtClean="0">
                <a:solidFill>
                  <a:srgbClr val="1F4E79"/>
                </a:solidFill>
                <a:latin typeface="Cambria" panose="02040503050406030204" pitchFamily="18" charset="0"/>
              </a:rPr>
              <a:t> </a:t>
            </a:r>
            <a:r>
              <a:rPr lang="en-US" b="1" dirty="0" err="1" smtClean="0">
                <a:solidFill>
                  <a:srgbClr val="1F4E79"/>
                </a:solidFill>
                <a:latin typeface="Cambria" panose="02040503050406030204" pitchFamily="18" charset="0"/>
              </a:rPr>
              <a:t>Petani</a:t>
            </a:r>
            <a:r>
              <a:rPr lang="en-US" b="1" dirty="0" smtClean="0">
                <a:solidFill>
                  <a:srgbClr val="1F4E79"/>
                </a:solidFill>
                <a:latin typeface="Cambria" panose="02040503050406030204" pitchFamily="18" charset="0"/>
              </a:rPr>
              <a:t> </a:t>
            </a:r>
            <a:r>
              <a:rPr lang="en-US" b="1" dirty="0" err="1" smtClean="0">
                <a:solidFill>
                  <a:srgbClr val="1F4E79"/>
                </a:solidFill>
                <a:latin typeface="Cambria" panose="02040503050406030204" pitchFamily="18" charset="0"/>
              </a:rPr>
              <a:t>dan</a:t>
            </a:r>
            <a:r>
              <a:rPr lang="en-US" b="1" dirty="0" smtClean="0">
                <a:solidFill>
                  <a:srgbClr val="1F4E79"/>
                </a:solidFill>
                <a:latin typeface="Cambria" panose="02040503050406030204" pitchFamily="18" charset="0"/>
              </a:rPr>
              <a:t> </a:t>
            </a:r>
            <a:r>
              <a:rPr lang="en-US" b="1" dirty="0" err="1" smtClean="0">
                <a:solidFill>
                  <a:srgbClr val="1F4E79"/>
                </a:solidFill>
                <a:latin typeface="Cambria" panose="02040503050406030204" pitchFamily="18" charset="0"/>
              </a:rPr>
              <a:t>Meningkatan</a:t>
            </a:r>
            <a:r>
              <a:rPr lang="en-US" b="1" dirty="0" smtClean="0">
                <a:solidFill>
                  <a:srgbClr val="1F4E79"/>
                </a:solidFill>
                <a:latin typeface="Cambria" panose="02040503050406030204" pitchFamily="18" charset="0"/>
              </a:rPr>
              <a:t> </a:t>
            </a:r>
            <a:r>
              <a:rPr lang="en-US" b="1" dirty="0" err="1" smtClean="0">
                <a:solidFill>
                  <a:srgbClr val="1F4E79"/>
                </a:solidFill>
                <a:latin typeface="Cambria" panose="02040503050406030204" pitchFamily="18" charset="0"/>
              </a:rPr>
              <a:t>Ketahanan</a:t>
            </a:r>
            <a:r>
              <a:rPr lang="en-US" b="1" dirty="0" smtClean="0">
                <a:solidFill>
                  <a:srgbClr val="1F4E79"/>
                </a:solidFill>
                <a:latin typeface="Cambria" panose="02040503050406030204" pitchFamily="18" charset="0"/>
              </a:rPr>
              <a:t> </a:t>
            </a:r>
            <a:r>
              <a:rPr lang="en-US" b="1" dirty="0" err="1" smtClean="0">
                <a:solidFill>
                  <a:srgbClr val="1F4E79"/>
                </a:solidFill>
                <a:latin typeface="Cambria" panose="02040503050406030204" pitchFamily="18" charset="0"/>
              </a:rPr>
              <a:t>Pangan</a:t>
            </a:r>
            <a:r>
              <a:rPr lang="en-US" b="1" dirty="0" smtClean="0">
                <a:solidFill>
                  <a:srgbClr val="1F4E79"/>
                </a:solidFill>
                <a:latin typeface="Cambria" panose="02040503050406030204" pitchFamily="18" charset="0"/>
              </a:rPr>
              <a:t> </a:t>
            </a:r>
            <a:r>
              <a:rPr lang="en-US" b="1" dirty="0" err="1" smtClean="0">
                <a:solidFill>
                  <a:srgbClr val="1F4E79"/>
                </a:solidFill>
                <a:latin typeface="Cambria" panose="02040503050406030204" pitchFamily="18" charset="0"/>
              </a:rPr>
              <a:t>Masyarakat</a:t>
            </a:r>
            <a:r>
              <a:rPr lang="en-US" b="1" dirty="0" smtClean="0">
                <a:solidFill>
                  <a:srgbClr val="1F4E79"/>
                </a:solidFill>
                <a:latin typeface="Cambria" panose="02040503050406030204" pitchFamily="18" charset="0"/>
              </a:rPr>
              <a:t> yang </a:t>
            </a:r>
            <a:r>
              <a:rPr lang="en-US" b="1" dirty="0" err="1" smtClean="0">
                <a:solidFill>
                  <a:srgbClr val="1F4E79"/>
                </a:solidFill>
                <a:latin typeface="Cambria" panose="02040503050406030204" pitchFamily="18" charset="0"/>
              </a:rPr>
              <a:t>berkualitas</a:t>
            </a:r>
            <a:r>
              <a:rPr lang="en-US" b="1" dirty="0" smtClean="0">
                <a:solidFill>
                  <a:srgbClr val="1F4E79"/>
                </a:solidFill>
                <a:latin typeface="Cambria" panose="02040503050406030204" pitchFamily="18" charset="0"/>
              </a:rPr>
              <a:t>”</a:t>
            </a:r>
            <a:endParaRPr lang="en-IN" altLang="en-IN" b="1" dirty="0">
              <a:solidFill>
                <a:srgbClr val="1F4E79"/>
              </a:solidFill>
              <a:latin typeface="Cambria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334A2ACB-2F78-4C3E-9EE7-F8DE6945C68F}"/>
              </a:ext>
            </a:extLst>
          </p:cNvPr>
          <p:cNvSpPr/>
          <p:nvPr/>
        </p:nvSpPr>
        <p:spPr>
          <a:xfrm>
            <a:off x="1563132" y="143524"/>
            <a:ext cx="8942273" cy="683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ID" altLang="id-ID" sz="2400" b="1" dirty="0">
                <a:solidFill>
                  <a:prstClr val="black"/>
                </a:solidFill>
                <a:latin typeface="Britannic Bold" panose="020B0903060703020204" pitchFamily="34" charset="0"/>
                <a:ea typeface="Cambria" panose="02040503050406030204" pitchFamily="18" charset="0"/>
                <a:cs typeface="+mj-cs"/>
              </a:rPr>
              <a:t>RENCANA KERJA </a:t>
            </a:r>
            <a:r>
              <a:rPr lang="en-ID" altLang="id-ID" sz="2400" b="1" dirty="0" smtClean="0">
                <a:solidFill>
                  <a:prstClr val="black"/>
                </a:solidFill>
                <a:latin typeface="Britannic Bold" panose="020B0903060703020204" pitchFamily="34" charset="0"/>
                <a:ea typeface="Cambria" panose="02040503050406030204" pitchFamily="18" charset="0"/>
                <a:cs typeface="+mj-cs"/>
              </a:rPr>
              <a:t>DINAS PANGAN, TANAMAN PANGAN DAN HORTIKULTURA PROV. RIAU TAHUN 2021</a:t>
            </a:r>
            <a:endParaRPr lang="id-ID" altLang="id-ID" sz="2400" b="1" dirty="0">
              <a:solidFill>
                <a:prstClr val="black"/>
              </a:solidFill>
              <a:latin typeface="Britannic Bold" panose="020B0903060703020204" pitchFamily="34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55" name="Rounded Rectangle 22">
            <a:extLst>
              <a:ext uri="{FF2B5EF4-FFF2-40B4-BE49-F238E27FC236}">
                <a16:creationId xmlns="" xmlns:a16="http://schemas.microsoft.com/office/drawing/2014/main" id="{B764EFC0-193D-4E55-A976-0355520625DB}"/>
              </a:ext>
            </a:extLst>
          </p:cNvPr>
          <p:cNvSpPr/>
          <p:nvPr/>
        </p:nvSpPr>
        <p:spPr>
          <a:xfrm>
            <a:off x="2409047" y="3564082"/>
            <a:ext cx="2311152" cy="867572"/>
          </a:xfrm>
          <a:prstGeom prst="roundRect">
            <a:avLst/>
          </a:prstGeom>
          <a:noFill/>
          <a:ln w="22225" cap="flat" cmpd="sng" algn="ctr">
            <a:noFill/>
            <a:prstDash val="solid"/>
            <a:miter lim="800000"/>
          </a:ln>
          <a:effectLst/>
        </p:spPr>
        <p:txBody>
          <a:bodyPr numCol="1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altLang="id-ID" sz="1600" b="1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charset="0"/>
                <a:cs typeface="Segoe UI" panose="020B0502040204020203" pitchFamily="34" charset="0"/>
              </a:rPr>
              <a:t>Program Peningkatan Ketahanan</a:t>
            </a:r>
            <a:endParaRPr lang="fi-FI" altLang="id-ID" sz="1600" b="1" kern="0" dirty="0">
              <a:solidFill>
                <a:prstClr val="black"/>
              </a:solidFill>
              <a:latin typeface="Cambria" panose="02040503050406030204" pitchFamily="18" charset="0"/>
              <a:ea typeface="Cambria" charset="0"/>
              <a:cs typeface="Segoe UI" panose="020B0502040204020203" pitchFamily="34" charset="0"/>
            </a:endParaRPr>
          </a:p>
        </p:txBody>
      </p:sp>
      <p:sp>
        <p:nvSpPr>
          <p:cNvPr id="56" name="Rounded Rectangle 23">
            <a:extLst>
              <a:ext uri="{FF2B5EF4-FFF2-40B4-BE49-F238E27FC236}">
                <a16:creationId xmlns="" xmlns:a16="http://schemas.microsoft.com/office/drawing/2014/main" id="{8CCFD0FB-65BA-4357-9FC2-FB067A1347AE}"/>
              </a:ext>
            </a:extLst>
          </p:cNvPr>
          <p:cNvSpPr/>
          <p:nvPr/>
        </p:nvSpPr>
        <p:spPr>
          <a:xfrm>
            <a:off x="4344319" y="4367786"/>
            <a:ext cx="1838272" cy="1586657"/>
          </a:xfrm>
          <a:prstGeom prst="roundRect">
            <a:avLst/>
          </a:prstGeom>
          <a:noFill/>
          <a:ln w="22225" cap="flat" cmpd="sng" algn="ctr">
            <a:noFill/>
            <a:prstDash val="solid"/>
            <a:miter lim="800000"/>
          </a:ln>
          <a:effectLst/>
        </p:spPr>
        <p:txBody>
          <a:bodyPr numCol="1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D" altLang="id-ID" sz="1600" b="1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charset="0"/>
                <a:cs typeface="Segoe UI" panose="020B0502040204020203" pitchFamily="34" charset="0"/>
              </a:rPr>
              <a:t>Program </a:t>
            </a:r>
            <a:r>
              <a:rPr lang="en-ID" altLang="id-ID" sz="1600" b="1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charset="0"/>
                <a:cs typeface="Segoe UI" panose="020B0502040204020203" pitchFamily="34" charset="0"/>
              </a:rPr>
              <a:t>Peningatan</a:t>
            </a:r>
            <a:r>
              <a:rPr lang="en-ID" altLang="id-ID" sz="1600" b="1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charset="0"/>
                <a:cs typeface="Segoe UI" panose="020B0502040204020203" pitchFamily="34" charset="0"/>
              </a:rPr>
              <a:t> </a:t>
            </a:r>
            <a:r>
              <a:rPr lang="en-ID" altLang="id-ID" sz="1600" b="1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charset="0"/>
                <a:cs typeface="Segoe UI" panose="020B0502040204020203" pitchFamily="34" charset="0"/>
              </a:rPr>
              <a:t>Produksi</a:t>
            </a:r>
            <a:r>
              <a:rPr lang="en-ID" altLang="id-ID" sz="1600" b="1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charset="0"/>
                <a:cs typeface="Segoe UI" panose="020B0502040204020203" pitchFamily="34" charset="0"/>
              </a:rPr>
              <a:t>, </a:t>
            </a:r>
            <a:r>
              <a:rPr lang="en-ID" altLang="id-ID" sz="1600" b="1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charset="0"/>
                <a:cs typeface="Segoe UI" panose="020B0502040204020203" pitchFamily="34" charset="0"/>
              </a:rPr>
              <a:t>Produktivitas</a:t>
            </a:r>
            <a:r>
              <a:rPr lang="en-ID" altLang="id-ID" sz="1600" b="1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charset="0"/>
                <a:cs typeface="Segoe UI" panose="020B0502040204020203" pitchFamily="34" charset="0"/>
              </a:rPr>
              <a:t> </a:t>
            </a:r>
            <a:r>
              <a:rPr lang="en-ID" altLang="id-ID" sz="1600" b="1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charset="0"/>
                <a:cs typeface="Segoe UI" panose="020B0502040204020203" pitchFamily="34" charset="0"/>
              </a:rPr>
              <a:t>dan</a:t>
            </a:r>
            <a:r>
              <a:rPr lang="en-ID" altLang="id-ID" sz="1600" b="1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charset="0"/>
                <a:cs typeface="Segoe UI" panose="020B0502040204020203" pitchFamily="34" charset="0"/>
              </a:rPr>
              <a:t> </a:t>
            </a:r>
            <a:r>
              <a:rPr lang="en-ID" altLang="id-ID" sz="1600" b="1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charset="0"/>
                <a:cs typeface="Segoe UI" panose="020B0502040204020203" pitchFamily="34" charset="0"/>
              </a:rPr>
              <a:t>Mutu</a:t>
            </a:r>
            <a:r>
              <a:rPr lang="en-ID" altLang="id-ID" sz="1600" b="1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charset="0"/>
                <a:cs typeface="Segoe UI" panose="020B0502040204020203" pitchFamily="34" charset="0"/>
              </a:rPr>
              <a:t> </a:t>
            </a:r>
            <a:r>
              <a:rPr lang="en-ID" altLang="id-ID" sz="1600" b="1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charset="0"/>
                <a:cs typeface="Segoe UI" panose="020B0502040204020203" pitchFamily="34" charset="0"/>
              </a:rPr>
              <a:t>Hasil</a:t>
            </a:r>
            <a:r>
              <a:rPr lang="en-ID" altLang="id-ID" sz="1600" b="1" kern="0" dirty="0" smtClean="0">
                <a:solidFill>
                  <a:prstClr val="black"/>
                </a:solidFill>
                <a:latin typeface="Cambria" panose="02040503050406030204" pitchFamily="18" charset="0"/>
                <a:ea typeface="Cambria" charset="0"/>
                <a:cs typeface="Segoe UI" panose="020B0502040204020203" pitchFamily="34" charset="0"/>
              </a:rPr>
              <a:t> </a:t>
            </a:r>
            <a:r>
              <a:rPr lang="en-ID" altLang="id-ID" sz="1600" b="1" kern="0" dirty="0" err="1" smtClean="0">
                <a:solidFill>
                  <a:prstClr val="black"/>
                </a:solidFill>
                <a:latin typeface="Cambria" panose="02040503050406030204" pitchFamily="18" charset="0"/>
                <a:ea typeface="Cambria" charset="0"/>
                <a:cs typeface="Segoe UI" panose="020B0502040204020203" pitchFamily="34" charset="0"/>
              </a:rPr>
              <a:t>Pertanian</a:t>
            </a:r>
            <a:endParaRPr lang="en-ID" altLang="id-ID" sz="1600" b="1" kern="0" dirty="0">
              <a:solidFill>
                <a:prstClr val="black"/>
              </a:solidFill>
              <a:latin typeface="Cambria" panose="02040503050406030204" pitchFamily="18" charset="0"/>
              <a:ea typeface="Cambria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62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>
            <a:extLst>
              <a:ext uri="{FF2B5EF4-FFF2-40B4-BE49-F238E27FC236}">
                <a16:creationId xmlns="" xmlns:a16="http://schemas.microsoft.com/office/drawing/2014/main" id="{EDCD354E-8A7A-4C31-A875-8EDF9AF1E03B}"/>
              </a:ext>
            </a:extLst>
          </p:cNvPr>
          <p:cNvSpPr txBox="1">
            <a:spLocks/>
          </p:cNvSpPr>
          <p:nvPr/>
        </p:nvSpPr>
        <p:spPr>
          <a:xfrm>
            <a:off x="1820920" y="246064"/>
            <a:ext cx="8380412" cy="592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040">
              <a:defRPr/>
            </a:pPr>
            <a:r>
              <a:rPr lang="id-I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FOKUS KEGIATAN UTAMA 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DINAS PANGAN, TANAMAN PANGAN DAN HORTIKULTURA </a:t>
            </a:r>
            <a:r>
              <a:rPr lang="id-I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202</a:t>
            </a:r>
            <a:r>
              <a:rPr lang="en-GB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1</a:t>
            </a:r>
            <a:endParaRPr lang="id-I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90BBFF3D-1D54-450A-9A9E-BA2D5E25655D}"/>
              </a:ext>
            </a:extLst>
          </p:cNvPr>
          <p:cNvSpPr/>
          <p:nvPr/>
        </p:nvSpPr>
        <p:spPr>
          <a:xfrm>
            <a:off x="1945926" y="3462539"/>
            <a:ext cx="854948" cy="53411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C91C37D-6995-4902-9DCD-1A7BF6D9C1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0" t="44915" r="5537" b="9352"/>
          <a:stretch/>
        </p:blipFill>
        <p:spPr>
          <a:xfrm>
            <a:off x="1960837" y="3497431"/>
            <a:ext cx="746214" cy="5111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4548" y="998079"/>
            <a:ext cx="5972897" cy="429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err="1" smtClean="0"/>
              <a:t>Peningkatan</a:t>
            </a:r>
            <a:r>
              <a:rPr lang="en-GB" dirty="0" smtClean="0"/>
              <a:t> </a:t>
            </a:r>
            <a:r>
              <a:rPr lang="en-GB" dirty="0" err="1" smtClean="0"/>
              <a:t>Ekstensifikasi</a:t>
            </a:r>
            <a:r>
              <a:rPr lang="en-GB" dirty="0" smtClean="0"/>
              <a:t> </a:t>
            </a:r>
            <a:r>
              <a:rPr lang="en-GB" dirty="0" err="1" smtClean="0"/>
              <a:t>Tanaman</a:t>
            </a:r>
            <a:r>
              <a:rPr lang="en-GB" dirty="0" smtClean="0"/>
              <a:t> </a:t>
            </a:r>
            <a:r>
              <a:rPr lang="en-GB" dirty="0" err="1" smtClean="0"/>
              <a:t>Serealia</a:t>
            </a:r>
            <a:r>
              <a:rPr lang="en-GB" dirty="0" smtClean="0"/>
              <a:t> ( </a:t>
            </a:r>
            <a:r>
              <a:rPr lang="en-GB" dirty="0" err="1" smtClean="0"/>
              <a:t>Padi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90BBFF3D-1D54-450A-9A9E-BA2D5E25655D}"/>
              </a:ext>
            </a:extLst>
          </p:cNvPr>
          <p:cNvSpPr/>
          <p:nvPr/>
        </p:nvSpPr>
        <p:spPr>
          <a:xfrm>
            <a:off x="1898445" y="1618715"/>
            <a:ext cx="868031" cy="4564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D72F57B-E7E2-45D2-A461-31C917B1BA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28"/>
          <a:stretch/>
        </p:blipFill>
        <p:spPr>
          <a:xfrm>
            <a:off x="2005833" y="1637143"/>
            <a:ext cx="706277" cy="3878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974544" y="1587028"/>
            <a:ext cx="5972897" cy="437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err="1" smtClean="0"/>
              <a:t>Peningkatan</a:t>
            </a:r>
            <a:r>
              <a:rPr lang="en-GB" dirty="0" smtClean="0"/>
              <a:t> </a:t>
            </a:r>
            <a:r>
              <a:rPr lang="en-GB" dirty="0" err="1" smtClean="0"/>
              <a:t>Ekstensifikasi</a:t>
            </a:r>
            <a:r>
              <a:rPr lang="en-GB" dirty="0" smtClean="0"/>
              <a:t> </a:t>
            </a:r>
            <a:r>
              <a:rPr lang="en-GB" dirty="0" err="1" smtClean="0"/>
              <a:t>Tanaman</a:t>
            </a:r>
            <a:r>
              <a:rPr lang="en-GB" dirty="0" smtClean="0"/>
              <a:t> </a:t>
            </a:r>
            <a:r>
              <a:rPr lang="en-GB" dirty="0" err="1" smtClean="0"/>
              <a:t>Serelia</a:t>
            </a:r>
            <a:r>
              <a:rPr lang="en-GB" dirty="0" smtClean="0"/>
              <a:t> ( </a:t>
            </a:r>
            <a:r>
              <a:rPr lang="en-GB" dirty="0" err="1" smtClean="0"/>
              <a:t>Jagung</a:t>
            </a:r>
            <a:r>
              <a:rPr lang="en-GB" dirty="0" smtClean="0"/>
              <a:t> )</a:t>
            </a:r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90BBFF3D-1D54-450A-9A9E-BA2D5E25655D}"/>
              </a:ext>
            </a:extLst>
          </p:cNvPr>
          <p:cNvSpPr/>
          <p:nvPr/>
        </p:nvSpPr>
        <p:spPr>
          <a:xfrm>
            <a:off x="1911527" y="2223149"/>
            <a:ext cx="854949" cy="43743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74544" y="2228925"/>
            <a:ext cx="5972897" cy="437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err="1" smtClean="0"/>
              <a:t>Intensifikasi</a:t>
            </a:r>
            <a:r>
              <a:rPr lang="en-GB" dirty="0" smtClean="0"/>
              <a:t> </a:t>
            </a:r>
            <a:r>
              <a:rPr lang="en-GB" dirty="0" err="1" smtClean="0"/>
              <a:t>Tanaman</a:t>
            </a:r>
            <a:r>
              <a:rPr lang="en-GB" dirty="0" smtClean="0"/>
              <a:t> </a:t>
            </a:r>
            <a:r>
              <a:rPr lang="en-GB" dirty="0" err="1" smtClean="0"/>
              <a:t>serealia</a:t>
            </a:r>
            <a:r>
              <a:rPr lang="en-GB" dirty="0" smtClean="0"/>
              <a:t> ( </a:t>
            </a:r>
            <a:r>
              <a:rPr lang="en-GB" dirty="0" err="1" smtClean="0"/>
              <a:t>Padi</a:t>
            </a:r>
            <a:r>
              <a:rPr lang="en-GB" dirty="0" smtClean="0"/>
              <a:t> )</a:t>
            </a:r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90BBFF3D-1D54-450A-9A9E-BA2D5E25655D}"/>
              </a:ext>
            </a:extLst>
          </p:cNvPr>
          <p:cNvSpPr/>
          <p:nvPr/>
        </p:nvSpPr>
        <p:spPr>
          <a:xfrm>
            <a:off x="1898444" y="2771685"/>
            <a:ext cx="868031" cy="570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D72F57B-E7E2-45D2-A461-31C917B1BA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28"/>
          <a:stretch/>
        </p:blipFill>
        <p:spPr>
          <a:xfrm>
            <a:off x="1990835" y="2892517"/>
            <a:ext cx="656396" cy="36047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974544" y="2805599"/>
            <a:ext cx="5972898" cy="536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err="1" smtClean="0"/>
              <a:t>Intensifikasi</a:t>
            </a:r>
            <a:r>
              <a:rPr lang="en-GB" dirty="0" smtClean="0"/>
              <a:t> </a:t>
            </a:r>
            <a:r>
              <a:rPr lang="en-GB" dirty="0" err="1" smtClean="0"/>
              <a:t>Tanaman</a:t>
            </a:r>
            <a:r>
              <a:rPr lang="en-GB" dirty="0" smtClean="0"/>
              <a:t> </a:t>
            </a:r>
            <a:r>
              <a:rPr lang="en-GB" dirty="0" err="1" smtClean="0"/>
              <a:t>Serealia</a:t>
            </a:r>
            <a:r>
              <a:rPr lang="en-GB" dirty="0" smtClean="0"/>
              <a:t> (</a:t>
            </a:r>
            <a:r>
              <a:rPr lang="en-GB" dirty="0" err="1" smtClean="0"/>
              <a:t>Jagung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90BBFF3D-1D54-450A-9A9E-BA2D5E25655D}"/>
              </a:ext>
            </a:extLst>
          </p:cNvPr>
          <p:cNvSpPr/>
          <p:nvPr/>
        </p:nvSpPr>
        <p:spPr>
          <a:xfrm>
            <a:off x="1960837" y="4091117"/>
            <a:ext cx="840038" cy="56523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4542" y="3497431"/>
            <a:ext cx="5972899" cy="425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err="1" smtClean="0"/>
              <a:t>Perluasan</a:t>
            </a:r>
            <a:r>
              <a:rPr lang="en-GB" dirty="0" smtClean="0"/>
              <a:t> Areal </a:t>
            </a:r>
            <a:r>
              <a:rPr lang="en-GB" dirty="0" err="1" smtClean="0"/>
              <a:t>Tanaman</a:t>
            </a:r>
            <a:r>
              <a:rPr lang="en-GB" dirty="0" smtClean="0"/>
              <a:t> </a:t>
            </a:r>
            <a:r>
              <a:rPr lang="en-GB" dirty="0" err="1" smtClean="0"/>
              <a:t>Pangan</a:t>
            </a:r>
            <a:r>
              <a:rPr lang="en-GB" dirty="0" smtClean="0"/>
              <a:t> (</a:t>
            </a:r>
            <a:r>
              <a:rPr lang="en-GB" dirty="0" err="1" smtClean="0"/>
              <a:t>Padi</a:t>
            </a:r>
            <a:r>
              <a:rPr lang="en-GB" dirty="0" smtClean="0"/>
              <a:t>)</a:t>
            </a:r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C91C37D-6995-4902-9DCD-1A7BF6D9C1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0" t="44915" r="5537" b="9352"/>
          <a:stretch/>
        </p:blipFill>
        <p:spPr>
          <a:xfrm>
            <a:off x="1945926" y="2240955"/>
            <a:ext cx="746214" cy="419633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="" xmlns:a16="http://schemas.microsoft.com/office/drawing/2014/main" id="{90BBFF3D-1D54-450A-9A9E-BA2D5E25655D}"/>
              </a:ext>
            </a:extLst>
          </p:cNvPr>
          <p:cNvSpPr/>
          <p:nvPr/>
        </p:nvSpPr>
        <p:spPr>
          <a:xfrm>
            <a:off x="1911527" y="932667"/>
            <a:ext cx="854948" cy="53411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C91C37D-6995-4902-9DCD-1A7BF6D9C1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0" t="44915" r="5537" b="9352"/>
          <a:stretch/>
        </p:blipFill>
        <p:spPr>
          <a:xfrm>
            <a:off x="1943745" y="986698"/>
            <a:ext cx="746214" cy="5111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74542" y="4116247"/>
            <a:ext cx="5972900" cy="446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Pengembangan </a:t>
            </a:r>
            <a:r>
              <a:rPr lang="en-GB" dirty="0" err="1" smtClean="0"/>
              <a:t>Perbenihan</a:t>
            </a:r>
            <a:r>
              <a:rPr lang="en-GB" dirty="0" smtClean="0"/>
              <a:t> </a:t>
            </a:r>
            <a:r>
              <a:rPr lang="en-GB" dirty="0" err="1" smtClean="0"/>
              <a:t>Tanaman</a:t>
            </a:r>
            <a:r>
              <a:rPr lang="en-GB" dirty="0" smtClean="0"/>
              <a:t> </a:t>
            </a:r>
            <a:r>
              <a:rPr lang="en-GB" dirty="0" err="1" smtClean="0"/>
              <a:t>Pangan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Hortikultura</a:t>
            </a:r>
            <a:endParaRPr lang="en-GB" dirty="0"/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90BBFF3D-1D54-450A-9A9E-BA2D5E25655D}"/>
              </a:ext>
            </a:extLst>
          </p:cNvPr>
          <p:cNvSpPr/>
          <p:nvPr/>
        </p:nvSpPr>
        <p:spPr>
          <a:xfrm>
            <a:off x="1980323" y="4772236"/>
            <a:ext cx="840038" cy="56523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4541" y="4772236"/>
            <a:ext cx="5972899" cy="474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Pengembangan </a:t>
            </a:r>
            <a:r>
              <a:rPr lang="en-GB" dirty="0" err="1" smtClean="0"/>
              <a:t>ketersedian</a:t>
            </a:r>
            <a:r>
              <a:rPr lang="en-GB" dirty="0" smtClean="0"/>
              <a:t> </a:t>
            </a:r>
            <a:r>
              <a:rPr lang="en-GB" dirty="0" err="1" smtClean="0"/>
              <a:t>Pangan</a:t>
            </a:r>
            <a:r>
              <a:rPr lang="en-GB" dirty="0" smtClean="0"/>
              <a:t> </a:t>
            </a:r>
            <a:r>
              <a:rPr lang="en-GB" dirty="0" err="1" smtClean="0"/>
              <a:t>Lokal</a:t>
            </a:r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90BBFF3D-1D54-450A-9A9E-BA2D5E25655D}"/>
              </a:ext>
            </a:extLst>
          </p:cNvPr>
          <p:cNvSpPr/>
          <p:nvPr/>
        </p:nvSpPr>
        <p:spPr>
          <a:xfrm>
            <a:off x="1990835" y="5475947"/>
            <a:ext cx="840038" cy="56523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74540" y="5543737"/>
            <a:ext cx="5972899" cy="497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err="1" smtClean="0"/>
              <a:t>Pembinaan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Penyelenggaraan</a:t>
            </a:r>
            <a:r>
              <a:rPr lang="en-GB" dirty="0" smtClean="0"/>
              <a:t> </a:t>
            </a:r>
            <a:r>
              <a:rPr lang="en-GB" dirty="0" err="1" smtClean="0"/>
              <a:t>Penyuluhan</a:t>
            </a:r>
            <a:r>
              <a:rPr lang="en-GB" dirty="0" smtClean="0"/>
              <a:t> </a:t>
            </a:r>
            <a:r>
              <a:rPr lang="en-GB" dirty="0" err="1" smtClean="0"/>
              <a:t>Pertanian</a:t>
            </a:r>
            <a:endParaRPr lang="en-GB" dirty="0"/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BD6A331-DDC7-4DC2-9FD2-3A1174A253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145" y="5555182"/>
            <a:ext cx="534571" cy="439970"/>
          </a:xfrm>
          <a:prstGeom prst="rect">
            <a:avLst/>
          </a:prstGeom>
        </p:spPr>
      </p:pic>
      <p:pic>
        <p:nvPicPr>
          <p:cNvPr id="26" name="Picture 3">
            <a:extLst>
              <a:ext uri="{FF2B5EF4-FFF2-40B4-BE49-F238E27FC236}">
                <a16:creationId xmlns="" xmlns:a16="http://schemas.microsoft.com/office/drawing/2014/main" id="{12FDFF18-BC58-426A-95C3-CEFC0424E1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57" y="4153992"/>
            <a:ext cx="527874" cy="431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13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92049296-D862-4FF0-B25E-873AD1AEF5E4}"/>
              </a:ext>
            </a:extLst>
          </p:cNvPr>
          <p:cNvSpPr txBox="1">
            <a:spLocks/>
          </p:cNvSpPr>
          <p:nvPr/>
        </p:nvSpPr>
        <p:spPr bwMode="auto">
          <a:xfrm>
            <a:off x="1309196" y="599439"/>
            <a:ext cx="9144000" cy="572884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kern="0" dirty="0">
                <a:solidFill>
                  <a:srgbClr val="067F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RANCANGAN T</a:t>
            </a:r>
            <a:r>
              <a:rPr lang="id-ID" sz="2800" kern="0" dirty="0">
                <a:solidFill>
                  <a:srgbClr val="067F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ARGET PRODUKSI </a:t>
            </a:r>
            <a:r>
              <a:rPr lang="en-GB" sz="2800" kern="0" dirty="0" smtClean="0">
                <a:solidFill>
                  <a:srgbClr val="067F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UTAMA </a:t>
            </a:r>
            <a:r>
              <a:rPr lang="id-ID" sz="2800" kern="0" dirty="0" smtClean="0">
                <a:solidFill>
                  <a:srgbClr val="067F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TAHUN </a:t>
            </a:r>
            <a:r>
              <a:rPr lang="id-ID" sz="2800" kern="0" dirty="0">
                <a:solidFill>
                  <a:srgbClr val="067F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20</a:t>
            </a:r>
            <a:r>
              <a:rPr lang="en-GB" sz="2800" kern="0" dirty="0" smtClean="0">
                <a:solidFill>
                  <a:srgbClr val="067F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21</a:t>
            </a:r>
            <a:endParaRPr lang="it-IT" sz="2800" kern="0" dirty="0">
              <a:solidFill>
                <a:srgbClr val="067F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sp>
        <p:nvSpPr>
          <p:cNvPr id="71" name="Rounded Rectangle 70">
            <a:extLst>
              <a:ext uri="{FF2B5EF4-FFF2-40B4-BE49-F238E27FC236}">
                <a16:creationId xmlns="" xmlns:a16="http://schemas.microsoft.com/office/drawing/2014/main" id="{3C459E34-34D5-4004-9B5B-C7F0CCA66476}"/>
              </a:ext>
            </a:extLst>
          </p:cNvPr>
          <p:cNvSpPr/>
          <p:nvPr/>
        </p:nvSpPr>
        <p:spPr>
          <a:xfrm>
            <a:off x="1776846" y="1726769"/>
            <a:ext cx="3273136" cy="1930831"/>
          </a:xfrm>
          <a:prstGeom prst="roundRect">
            <a:avLst/>
          </a:prstGeom>
          <a:solidFill>
            <a:srgbClr val="F2F2F2"/>
          </a:solidFill>
          <a:ln w="38100" cap="flat" cmpd="sng" algn="ctr">
            <a:solidFill>
              <a:srgbClr val="990000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d-ID" sz="1600" b="1" dirty="0">
              <a:solidFill>
                <a:srgbClr val="FF0000"/>
              </a:solidFill>
              <a:latin typeface="Calibri"/>
              <a:ea typeface="Adobe Heiti Std R" panose="020B0400000000000000" pitchFamily="34" charset="-128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44888051-A74A-402F-A491-C949528C6892}"/>
              </a:ext>
            </a:extLst>
          </p:cNvPr>
          <p:cNvSpPr/>
          <p:nvPr/>
        </p:nvSpPr>
        <p:spPr>
          <a:xfrm>
            <a:off x="2019981" y="1887887"/>
            <a:ext cx="1224063" cy="523220"/>
          </a:xfrm>
          <a:prstGeom prst="rect">
            <a:avLst/>
          </a:prstGeom>
          <a:solidFill>
            <a:srgbClr val="F2F2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>
            <a:spAutoFit/>
          </a:bodyPr>
          <a:lstStyle>
            <a:defPPr>
              <a:defRPr lang="id-ID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800" b="1" dirty="0" smtClean="0">
                <a:solidFill>
                  <a:prstClr val="black"/>
                </a:solidFill>
                <a:latin typeface="Calibri"/>
              </a:rPr>
              <a:t>PADI</a:t>
            </a:r>
            <a:endParaRPr lang="id-ID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9FCF5380-7313-4F1B-9E9D-BDE46D433D9D}"/>
              </a:ext>
            </a:extLst>
          </p:cNvPr>
          <p:cNvSpPr/>
          <p:nvPr/>
        </p:nvSpPr>
        <p:spPr>
          <a:xfrm>
            <a:off x="4012912" y="2486382"/>
            <a:ext cx="921258" cy="1077218"/>
          </a:xfrm>
          <a:prstGeom prst="rect">
            <a:avLst/>
          </a:prstGeom>
          <a:solidFill>
            <a:srgbClr val="F2F2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>
            <a:spAutoFit/>
          </a:bodyPr>
          <a:lstStyle>
            <a:defPPr>
              <a:defRPr lang="id-ID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d-ID" sz="3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id-ID" sz="3200" dirty="0" smtClean="0">
                <a:solidFill>
                  <a:prstClr val="black"/>
                </a:solidFill>
                <a:latin typeface="Calibri"/>
              </a:rPr>
              <a:t>Ton</a:t>
            </a:r>
            <a:r>
              <a:rPr lang="en-GB" sz="3200" dirty="0" smtClean="0">
                <a:solidFill>
                  <a:prstClr val="black"/>
                </a:solidFill>
                <a:latin typeface="Calibri"/>
              </a:rPr>
              <a:t> GKG</a:t>
            </a:r>
            <a:endParaRPr lang="id-ID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Rounded Rectangle 76">
            <a:extLst>
              <a:ext uri="{FF2B5EF4-FFF2-40B4-BE49-F238E27FC236}">
                <a16:creationId xmlns="" xmlns:a16="http://schemas.microsoft.com/office/drawing/2014/main" id="{E0915E62-7936-4F50-845F-7C9682F303A7}"/>
              </a:ext>
            </a:extLst>
          </p:cNvPr>
          <p:cNvSpPr/>
          <p:nvPr/>
        </p:nvSpPr>
        <p:spPr>
          <a:xfrm>
            <a:off x="5881196" y="1745672"/>
            <a:ext cx="3390991" cy="1911927"/>
          </a:xfrm>
          <a:prstGeom prst="roundRect">
            <a:avLst/>
          </a:prstGeom>
          <a:solidFill>
            <a:srgbClr val="F2F2F2"/>
          </a:solidFill>
          <a:ln w="38100" cap="flat" cmpd="sng" algn="ctr">
            <a:solidFill>
              <a:srgbClr val="003366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id-ID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id-ID" sz="1600" b="1" dirty="0">
              <a:solidFill>
                <a:srgbClr val="FF0000"/>
              </a:solidFill>
              <a:latin typeface="Calibri"/>
              <a:ea typeface="Adobe Heiti Std R" panose="020B0400000000000000" pitchFamily="34" charset="-128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="" xmlns:a16="http://schemas.microsoft.com/office/drawing/2014/main" id="{9621A465-D6DF-447B-A390-485F3FB4EC9B}"/>
              </a:ext>
            </a:extLst>
          </p:cNvPr>
          <p:cNvSpPr/>
          <p:nvPr/>
        </p:nvSpPr>
        <p:spPr>
          <a:xfrm>
            <a:off x="6106579" y="1887887"/>
            <a:ext cx="1482886" cy="523220"/>
          </a:xfrm>
          <a:prstGeom prst="rect">
            <a:avLst/>
          </a:prstGeom>
          <a:solidFill>
            <a:srgbClr val="F2F2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>
            <a:spAutoFit/>
          </a:bodyPr>
          <a:lstStyle>
            <a:defPPr>
              <a:defRPr lang="id-ID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800" b="1" dirty="0" smtClean="0">
                <a:solidFill>
                  <a:prstClr val="black"/>
                </a:solidFill>
                <a:latin typeface="Calibri"/>
              </a:rPr>
              <a:t>JAGUNG</a:t>
            </a:r>
            <a:endParaRPr lang="id-ID" sz="2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="" xmlns:a16="http://schemas.microsoft.com/office/drawing/2014/main" id="{C2A5F6E7-7452-42B8-8E94-1292E9140754}"/>
              </a:ext>
            </a:extLst>
          </p:cNvPr>
          <p:cNvSpPr/>
          <p:nvPr/>
        </p:nvSpPr>
        <p:spPr>
          <a:xfrm>
            <a:off x="8104308" y="2457538"/>
            <a:ext cx="985315" cy="1077218"/>
          </a:xfrm>
          <a:prstGeom prst="rect">
            <a:avLst/>
          </a:prstGeom>
          <a:solidFill>
            <a:srgbClr val="F2F2F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>
            <a:spAutoFit/>
          </a:bodyPr>
          <a:lstStyle>
            <a:defPPr>
              <a:defRPr lang="id-ID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3200" dirty="0" smtClean="0">
                <a:solidFill>
                  <a:prstClr val="black"/>
                </a:solidFill>
                <a:latin typeface="Calibri"/>
              </a:rPr>
              <a:t>Ton PK</a:t>
            </a:r>
            <a:endParaRPr lang="id-ID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="" xmlns:a16="http://schemas.microsoft.com/office/drawing/2014/main" id="{5F98FBED-0CB6-4D5A-8138-257813C0D117}"/>
              </a:ext>
            </a:extLst>
          </p:cNvPr>
          <p:cNvSpPr/>
          <p:nvPr/>
        </p:nvSpPr>
        <p:spPr>
          <a:xfrm>
            <a:off x="1932711" y="2520979"/>
            <a:ext cx="2197268" cy="584775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>
            <a:defPPr>
              <a:defRPr lang="id-ID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3200" b="1" dirty="0" smtClean="0">
                <a:solidFill>
                  <a:srgbClr val="FF0000"/>
                </a:solidFill>
                <a:ea typeface="Adobe Heiti Std R" panose="020B0400000000000000" pitchFamily="34" charset="-128"/>
              </a:rPr>
              <a:t>492.472,90</a:t>
            </a:r>
            <a:endParaRPr lang="id-ID" sz="3200" b="1" dirty="0">
              <a:solidFill>
                <a:srgbClr val="FF0000"/>
              </a:solidFill>
              <a:ea typeface="Adobe Heiti Std R" panose="020B0400000000000000" pitchFamily="34" charset="-128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="" xmlns:a16="http://schemas.microsoft.com/office/drawing/2014/main" id="{658F5BAD-BFE5-43A5-903A-D2B978537D56}"/>
              </a:ext>
            </a:extLst>
          </p:cNvPr>
          <p:cNvSpPr/>
          <p:nvPr/>
        </p:nvSpPr>
        <p:spPr>
          <a:xfrm>
            <a:off x="6089073" y="2502882"/>
            <a:ext cx="2028211" cy="584775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>
            <a:defPPr>
              <a:defRPr lang="id-ID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sz="3200" b="1" dirty="0" smtClean="0">
                <a:solidFill>
                  <a:srgbClr val="FF0000"/>
                </a:solidFill>
                <a:ea typeface="Adobe Heiti Std R" panose="020B0400000000000000" pitchFamily="34" charset="-128"/>
              </a:rPr>
              <a:t>36.016,80</a:t>
            </a:r>
            <a:endParaRPr lang="id-ID" sz="3200" b="1" dirty="0">
              <a:solidFill>
                <a:srgbClr val="FF0000"/>
              </a:solidFill>
              <a:ea typeface="Adobe Heiti Std R" panose="020B0400000000000000" pitchFamily="34" charset="-128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90BBFF3D-1D54-450A-9A9E-BA2D5E25655D}"/>
              </a:ext>
            </a:extLst>
          </p:cNvPr>
          <p:cNvSpPr/>
          <p:nvPr/>
        </p:nvSpPr>
        <p:spPr>
          <a:xfrm>
            <a:off x="4220787" y="1837370"/>
            <a:ext cx="738386" cy="68360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41" name="Oval 140">
            <a:extLst>
              <a:ext uri="{FF2B5EF4-FFF2-40B4-BE49-F238E27FC236}">
                <a16:creationId xmlns="" xmlns:a16="http://schemas.microsoft.com/office/drawing/2014/main" id="{DBCD5F0C-19A6-43B5-BC2A-32C1ABD9F852}"/>
              </a:ext>
            </a:extLst>
          </p:cNvPr>
          <p:cNvSpPr/>
          <p:nvPr/>
        </p:nvSpPr>
        <p:spPr>
          <a:xfrm>
            <a:off x="8358333" y="1776563"/>
            <a:ext cx="731290" cy="7098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pic>
        <p:nvPicPr>
          <p:cNvPr id="123" name="Picture 122">
            <a:extLst>
              <a:ext uri="{FF2B5EF4-FFF2-40B4-BE49-F238E27FC236}">
                <a16:creationId xmlns="" xmlns:a16="http://schemas.microsoft.com/office/drawing/2014/main" id="{DC91C37D-6995-4902-9DCD-1A7BF6D9C1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0" t="44915" r="5537" b="9352"/>
          <a:stretch/>
        </p:blipFill>
        <p:spPr>
          <a:xfrm>
            <a:off x="4262178" y="1922759"/>
            <a:ext cx="516826" cy="580123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="" xmlns:a16="http://schemas.microsoft.com/office/drawing/2014/main" id="{0D72F57B-E7E2-45D2-A461-31C917B1BA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28"/>
          <a:stretch/>
        </p:blipFill>
        <p:spPr>
          <a:xfrm>
            <a:off x="8456173" y="1906441"/>
            <a:ext cx="570814" cy="42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92049296-D862-4FF0-B25E-873AD1AEF5E4}"/>
              </a:ext>
            </a:extLst>
          </p:cNvPr>
          <p:cNvSpPr txBox="1">
            <a:spLocks/>
          </p:cNvSpPr>
          <p:nvPr/>
        </p:nvSpPr>
        <p:spPr bwMode="auto">
          <a:xfrm>
            <a:off x="1324099" y="617524"/>
            <a:ext cx="9181110" cy="961894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kern="0" dirty="0">
                <a:solidFill>
                  <a:srgbClr val="067F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RANCANGAN T</a:t>
            </a:r>
            <a:r>
              <a:rPr lang="id-ID" sz="2800" kern="0" dirty="0">
                <a:solidFill>
                  <a:srgbClr val="067F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ARGET </a:t>
            </a:r>
            <a:r>
              <a:rPr lang="en-GB" sz="2800" kern="0" dirty="0" smtClean="0">
                <a:solidFill>
                  <a:srgbClr val="067F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LUAS TANAM, LUAS PANEN, PRODUKTIVITAS DAN </a:t>
            </a:r>
            <a:r>
              <a:rPr lang="id-ID" sz="2800" kern="0" dirty="0" smtClean="0">
                <a:solidFill>
                  <a:srgbClr val="067F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PRODUKSI </a:t>
            </a:r>
            <a:r>
              <a:rPr lang="en-GB" sz="2800" kern="0" dirty="0" smtClean="0">
                <a:solidFill>
                  <a:srgbClr val="067F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PADI </a:t>
            </a:r>
            <a:r>
              <a:rPr lang="id-ID" sz="2800" kern="0" dirty="0" smtClean="0">
                <a:solidFill>
                  <a:srgbClr val="067F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20</a:t>
            </a:r>
            <a:r>
              <a:rPr lang="en-GB" sz="2800" kern="0" dirty="0" smtClean="0">
                <a:solidFill>
                  <a:srgbClr val="067F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21</a:t>
            </a:r>
            <a:endParaRPr lang="it-IT" sz="2800" kern="0" dirty="0">
              <a:solidFill>
                <a:srgbClr val="067F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293404"/>
              </p:ext>
            </p:extLst>
          </p:nvPr>
        </p:nvGraphicFramePr>
        <p:xfrm>
          <a:off x="1839190" y="1995055"/>
          <a:ext cx="8104910" cy="2590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41664"/>
                <a:gridCol w="2719306"/>
                <a:gridCol w="1676049"/>
                <a:gridCol w="2867891"/>
              </a:tblGrid>
              <a:tr h="26954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No.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URAIAN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SATUAN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 smtClean="0"/>
                        <a:t>2021</a:t>
                      </a:r>
                      <a:endParaRPr lang="en-GB" sz="2800" dirty="0"/>
                    </a:p>
                  </a:txBody>
                  <a:tcPr/>
                </a:tc>
              </a:tr>
              <a:tr h="269548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1.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 smtClean="0"/>
                        <a:t>Luas</a:t>
                      </a:r>
                      <a:r>
                        <a:rPr lang="en-GB" sz="2800" baseline="0" dirty="0" smtClean="0"/>
                        <a:t> </a:t>
                      </a:r>
                      <a:r>
                        <a:rPr lang="en-GB" sz="2800" baseline="0" dirty="0" err="1" smtClean="0"/>
                        <a:t>Tanam</a:t>
                      </a:r>
                      <a:r>
                        <a:rPr lang="en-GB" sz="2800" baseline="0" dirty="0" smtClean="0"/>
                        <a:t>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ha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/>
                        <a:t>129.989</a:t>
                      </a:r>
                      <a:endParaRPr lang="en-GB" sz="2800" dirty="0"/>
                    </a:p>
                  </a:txBody>
                  <a:tcPr/>
                </a:tc>
              </a:tr>
              <a:tr h="269548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2.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 smtClean="0"/>
                        <a:t>Luas</a:t>
                      </a:r>
                      <a:r>
                        <a:rPr lang="en-GB" sz="2800" dirty="0" smtClean="0"/>
                        <a:t> </a:t>
                      </a:r>
                      <a:r>
                        <a:rPr lang="en-GB" sz="2800" dirty="0" err="1" smtClean="0"/>
                        <a:t>Panen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ha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/>
                        <a:t>123.799</a:t>
                      </a:r>
                      <a:endParaRPr lang="en-GB" sz="2800" dirty="0"/>
                    </a:p>
                  </a:txBody>
                  <a:tcPr/>
                </a:tc>
              </a:tr>
              <a:tr h="269548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3.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 smtClean="0"/>
                        <a:t>Produksi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Ton GKG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/>
                        <a:t>492.473</a:t>
                      </a:r>
                      <a:endParaRPr lang="en-GB" sz="2800" dirty="0"/>
                    </a:p>
                  </a:txBody>
                  <a:tcPr/>
                </a:tc>
              </a:tr>
              <a:tr h="269548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4.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 smtClean="0"/>
                        <a:t>Produktivitas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Ku/ha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/>
                        <a:t>39,78</a:t>
                      </a:r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42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92049296-D862-4FF0-B25E-873AD1AEF5E4}"/>
              </a:ext>
            </a:extLst>
          </p:cNvPr>
          <p:cNvSpPr txBox="1">
            <a:spLocks/>
          </p:cNvSpPr>
          <p:nvPr/>
        </p:nvSpPr>
        <p:spPr bwMode="auto">
          <a:xfrm>
            <a:off x="1324099" y="617524"/>
            <a:ext cx="9181110" cy="961894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kern="0" dirty="0">
                <a:solidFill>
                  <a:srgbClr val="067F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RANCANGAN T</a:t>
            </a:r>
            <a:r>
              <a:rPr lang="id-ID" sz="2800" kern="0" dirty="0">
                <a:solidFill>
                  <a:srgbClr val="067F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ARGET </a:t>
            </a:r>
            <a:r>
              <a:rPr lang="en-GB" sz="2800" kern="0" dirty="0" smtClean="0">
                <a:solidFill>
                  <a:srgbClr val="067F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LUAS TANAM, LUAS PANEN, PRODUKTIVITAS DAN </a:t>
            </a:r>
            <a:r>
              <a:rPr lang="id-ID" sz="2800" kern="0" dirty="0" smtClean="0">
                <a:solidFill>
                  <a:srgbClr val="067F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PRODUKSI </a:t>
            </a:r>
            <a:r>
              <a:rPr lang="en-GB" sz="2800" kern="0" dirty="0" smtClean="0">
                <a:solidFill>
                  <a:srgbClr val="067F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JAGUNG </a:t>
            </a:r>
            <a:r>
              <a:rPr lang="id-ID" sz="2800" kern="0" dirty="0" smtClean="0">
                <a:solidFill>
                  <a:srgbClr val="067F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20</a:t>
            </a:r>
            <a:r>
              <a:rPr lang="en-GB" sz="2800" kern="0" dirty="0" smtClean="0">
                <a:solidFill>
                  <a:srgbClr val="067F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21</a:t>
            </a:r>
            <a:endParaRPr lang="it-IT" sz="2800" kern="0" dirty="0">
              <a:solidFill>
                <a:srgbClr val="067F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73520"/>
              </p:ext>
            </p:extLst>
          </p:nvPr>
        </p:nvGraphicFramePr>
        <p:xfrm>
          <a:off x="1839190" y="1995055"/>
          <a:ext cx="8104910" cy="25908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41664"/>
                <a:gridCol w="2719306"/>
                <a:gridCol w="1676049"/>
                <a:gridCol w="2867891"/>
              </a:tblGrid>
              <a:tr h="269548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No.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URAIAN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SATUAN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aseline="0" dirty="0" smtClean="0"/>
                        <a:t>2021</a:t>
                      </a:r>
                      <a:endParaRPr lang="en-GB" sz="2800" dirty="0"/>
                    </a:p>
                  </a:txBody>
                  <a:tcPr/>
                </a:tc>
              </a:tr>
              <a:tr h="269548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1.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 smtClean="0"/>
                        <a:t>Luas</a:t>
                      </a:r>
                      <a:r>
                        <a:rPr lang="en-GB" sz="2800" baseline="0" dirty="0" smtClean="0"/>
                        <a:t> </a:t>
                      </a:r>
                      <a:r>
                        <a:rPr lang="en-GB" sz="2800" baseline="0" dirty="0" err="1" smtClean="0"/>
                        <a:t>Tanam</a:t>
                      </a:r>
                      <a:r>
                        <a:rPr lang="en-GB" sz="2800" baseline="0" dirty="0" smtClean="0"/>
                        <a:t>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Ha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/>
                        <a:t>10.499</a:t>
                      </a:r>
                      <a:endParaRPr lang="en-GB" sz="2800" dirty="0"/>
                    </a:p>
                  </a:txBody>
                  <a:tcPr/>
                </a:tc>
              </a:tr>
              <a:tr h="269548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2.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 smtClean="0"/>
                        <a:t>Luas</a:t>
                      </a:r>
                      <a:r>
                        <a:rPr lang="en-GB" sz="2800" dirty="0" smtClean="0"/>
                        <a:t> </a:t>
                      </a:r>
                      <a:r>
                        <a:rPr lang="en-GB" sz="2800" dirty="0" err="1" smtClean="0"/>
                        <a:t>Panen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Ha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/>
                        <a:t>9.999</a:t>
                      </a:r>
                      <a:endParaRPr lang="en-GB" sz="2800" dirty="0"/>
                    </a:p>
                  </a:txBody>
                  <a:tcPr/>
                </a:tc>
              </a:tr>
              <a:tr h="269548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3.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 smtClean="0"/>
                        <a:t>Produksi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Ton </a:t>
                      </a:r>
                      <a:r>
                        <a:rPr lang="en-GB" sz="2800" dirty="0" smtClean="0"/>
                        <a:t>PK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/>
                        <a:t>36.016</a:t>
                      </a:r>
                      <a:endParaRPr lang="en-GB" sz="2800" dirty="0"/>
                    </a:p>
                  </a:txBody>
                  <a:tcPr/>
                </a:tc>
              </a:tr>
              <a:tr h="269548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4.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 smtClean="0"/>
                        <a:t>Produktivitas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/>
                        <a:t>Ku/ha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dirty="0" smtClean="0"/>
                        <a:t>36,02</a:t>
                      </a:r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9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92049296-D862-4FF0-B25E-873AD1AEF5E4}"/>
              </a:ext>
            </a:extLst>
          </p:cNvPr>
          <p:cNvSpPr txBox="1">
            <a:spLocks/>
          </p:cNvSpPr>
          <p:nvPr/>
        </p:nvSpPr>
        <p:spPr bwMode="auto">
          <a:xfrm>
            <a:off x="1324099" y="350378"/>
            <a:ext cx="9181110" cy="880216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kern="0" dirty="0" smtClean="0">
                <a:solidFill>
                  <a:srgbClr val="067F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LUAS LAHAN BAKU SAWAH TAHUN 2019</a:t>
            </a:r>
            <a:endParaRPr lang="it-IT" sz="2800" kern="0" dirty="0">
              <a:solidFill>
                <a:srgbClr val="067F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104128"/>
              </p:ext>
            </p:extLst>
          </p:nvPr>
        </p:nvGraphicFramePr>
        <p:xfrm>
          <a:off x="2835275" y="1497013"/>
          <a:ext cx="6171992" cy="435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3" imgW="3632250" imgH="2768742" progId="Excel.Sheet.12">
                  <p:embed/>
                </p:oleObj>
              </mc:Choice>
              <mc:Fallback>
                <p:oleObj name="Worksheet" r:id="rId3" imgW="3632250" imgH="276874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5275" y="1497013"/>
                        <a:ext cx="6171992" cy="435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162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3469</TotalTime>
  <Words>1140</Words>
  <Application>Microsoft Office PowerPoint</Application>
  <PresentationFormat>Widescreen</PresentationFormat>
  <Paragraphs>299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6" baseType="lpstr">
      <vt:lpstr>Adobe Fan Heiti Std B</vt:lpstr>
      <vt:lpstr>Adobe Heiti Std R</vt:lpstr>
      <vt:lpstr>Arial</vt:lpstr>
      <vt:lpstr>Arial Black</vt:lpstr>
      <vt:lpstr>Arial Narrow</vt:lpstr>
      <vt:lpstr>Britannic Bold</vt:lpstr>
      <vt:lpstr>Calibri</vt:lpstr>
      <vt:lpstr>Calibri Light</vt:lpstr>
      <vt:lpstr>Cambria</vt:lpstr>
      <vt:lpstr>Candara</vt:lpstr>
      <vt:lpstr>Elephant</vt:lpstr>
      <vt:lpstr>Franklin Gothic Medium Cond</vt:lpstr>
      <vt:lpstr>Segoe UI</vt:lpstr>
      <vt:lpstr>Symbol</vt:lpstr>
      <vt:lpstr>Office Theme</vt:lpstr>
      <vt:lpstr>1_Office Theme</vt:lpstr>
      <vt:lpstr>Waveform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 DAN KEGIATAN TAHUN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186</cp:revision>
  <dcterms:created xsi:type="dcterms:W3CDTF">2019-03-30T02:56:12Z</dcterms:created>
  <dcterms:modified xsi:type="dcterms:W3CDTF">2020-02-17T04:16:02Z</dcterms:modified>
</cp:coreProperties>
</file>